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82" r:id="rId8"/>
    <p:sldId id="283" r:id="rId9"/>
    <p:sldId id="261" r:id="rId10"/>
    <p:sldId id="262" r:id="rId11"/>
    <p:sldId id="264" r:id="rId12"/>
    <p:sldId id="265" r:id="rId13"/>
    <p:sldId id="267" r:id="rId14"/>
    <p:sldId id="284" r:id="rId15"/>
    <p:sldId id="289" r:id="rId16"/>
    <p:sldId id="285" r:id="rId17"/>
    <p:sldId id="287" r:id="rId18"/>
    <p:sldId id="288" r:id="rId19"/>
    <p:sldId id="291" r:id="rId20"/>
    <p:sldId id="295" r:id="rId21"/>
    <p:sldId id="294" r:id="rId22"/>
    <p:sldId id="292" r:id="rId23"/>
    <p:sldId id="293" r:id="rId24"/>
    <p:sldId id="296" r:id="rId25"/>
    <p:sldId id="290" r:id="rId26"/>
    <p:sldId id="298" r:id="rId27"/>
    <p:sldId id="276" r:id="rId28"/>
    <p:sldId id="299" r:id="rId29"/>
    <p:sldId id="300" r:id="rId30"/>
    <p:sldId id="301" r:id="rId31"/>
    <p:sldId id="281" r:id="rId3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2023-11-16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2023-11-16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2023-11-16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2023-11-16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2023-11-16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2023-11-16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2023-11-16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2023-11-16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2023-11-16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2023-11-16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2023-11-16</a:t>
            </a:fld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2023-11-16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323528" y="1905001"/>
            <a:ext cx="7992888" cy="1451992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/>
              <a:t>Gminny Program Rewitalizacji </a:t>
            </a:r>
            <a:br>
              <a:rPr lang="pl-PL" sz="4000" b="1" dirty="0" smtClean="0"/>
            </a:br>
            <a:r>
              <a:rPr lang="pl-PL" sz="4000" b="1" dirty="0" smtClean="0"/>
              <a:t>dla Gminy Brzeszcze do roku 2023</a:t>
            </a:r>
            <a:endParaRPr lang="pl-PL" sz="4000" b="1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685800" y="4005064"/>
            <a:ext cx="7342584" cy="2160240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</a:rPr>
              <a:t>XI posiedzenie Komitetu Rewitalizacji</a:t>
            </a:r>
          </a:p>
          <a:p>
            <a:pPr algn="ctr"/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</a:rPr>
              <a:t>15 listopada 2023</a:t>
            </a:r>
          </a:p>
          <a:p>
            <a:pPr algn="ctr"/>
            <a:endParaRPr lang="pl-PL" sz="24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pl-PL" sz="2200" dirty="0">
                <a:solidFill>
                  <a:schemeClr val="tx2">
                    <a:lumMod val="75000"/>
                  </a:schemeClr>
                </a:solidFill>
              </a:rPr>
              <a:t>Magdalena </a:t>
            </a:r>
            <a:r>
              <a:rPr lang="pl-PL" sz="2200" dirty="0" smtClean="0">
                <a:solidFill>
                  <a:schemeClr val="tx2">
                    <a:lumMod val="75000"/>
                  </a:schemeClr>
                </a:solidFill>
              </a:rPr>
              <a:t>Jasek</a:t>
            </a:r>
            <a:r>
              <a:rPr lang="pl-PL" sz="22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l-PL" sz="2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2200" dirty="0">
                <a:solidFill>
                  <a:schemeClr val="tx2">
                    <a:lumMod val="75000"/>
                  </a:schemeClr>
                </a:solidFill>
              </a:rPr>
              <a:t>Główny Specjalista ds. Promocji i Rozwoju</a:t>
            </a:r>
          </a:p>
          <a:p>
            <a:pPr algn="ctr"/>
            <a:endParaRPr lang="pl-PL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pl-PL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pl-PL" sz="24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pl-PL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167" y="692696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78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100" b="1" dirty="0" smtClean="0">
                <a:latin typeface="+mn-lt"/>
              </a:rPr>
              <a:t>Gminny Program Rewitalizacji  dla Gminy Brzeszcze do roku 2023</a:t>
            </a:r>
            <a:br>
              <a:rPr lang="pl-PL" sz="2100" b="1" dirty="0" smtClean="0">
                <a:latin typeface="+mn-lt"/>
              </a:rPr>
            </a:br>
            <a:r>
              <a:rPr lang="pl-PL" sz="2100" b="1" dirty="0" smtClean="0">
                <a:latin typeface="+mn-lt"/>
              </a:rPr>
              <a:t>XI posiedzenie Komitetu Rewitalizacji – 15.11.2023 r.</a:t>
            </a:r>
            <a:endParaRPr lang="pl-PL" sz="2100" b="1" dirty="0">
              <a:latin typeface="+mn-lt"/>
            </a:endParaRPr>
          </a:p>
        </p:txBody>
      </p:sp>
      <p:sp>
        <p:nvSpPr>
          <p:cNvPr id="5" name="Podtytu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pl-PL" sz="2400" b="1" dirty="0"/>
              <a:t>Cele </a:t>
            </a:r>
            <a:r>
              <a:rPr lang="pl-PL" sz="2400" b="1" dirty="0" smtClean="0"/>
              <a:t>operacyjne:</a:t>
            </a:r>
          </a:p>
          <a:p>
            <a:pPr marL="114300" indent="0">
              <a:buNone/>
            </a:pPr>
            <a:r>
              <a:rPr lang="pl-PL" sz="2400" b="1" dirty="0" smtClean="0"/>
              <a:t> </a:t>
            </a:r>
            <a:r>
              <a:rPr lang="pl-PL" sz="2400" b="1" dirty="0"/>
              <a:t>– </a:t>
            </a:r>
            <a:r>
              <a:rPr lang="pl-PL" sz="2400" b="1" dirty="0" smtClean="0"/>
              <a:t>społeczne </a:t>
            </a:r>
            <a:r>
              <a:rPr lang="pl-PL" sz="1800" dirty="0" smtClean="0"/>
              <a:t>(poprawa </a:t>
            </a:r>
            <a:r>
              <a:rPr lang="pl-PL" sz="1800" dirty="0"/>
              <a:t>warunków bytowych na </a:t>
            </a:r>
            <a:r>
              <a:rPr lang="pl-PL" sz="1800" dirty="0" smtClean="0"/>
              <a:t>obszarach zdegradowanych; wzmacnianie tożsamości lokalnej oraz </a:t>
            </a:r>
            <a:r>
              <a:rPr lang="pl-PL" sz="1800" dirty="0"/>
              <a:t>integracja </a:t>
            </a:r>
            <a:r>
              <a:rPr lang="pl-PL" sz="1800" dirty="0" smtClean="0"/>
              <a:t>społeczna; aktywizacja </a:t>
            </a:r>
            <a:r>
              <a:rPr lang="pl-PL" sz="1800" dirty="0"/>
              <a:t>mieszkańców oraz </a:t>
            </a:r>
            <a:r>
              <a:rPr lang="pl-PL" sz="1800" dirty="0" smtClean="0"/>
              <a:t>przeciwdziałanie wykluczeniu </a:t>
            </a:r>
            <a:r>
              <a:rPr lang="pl-PL" sz="1800" dirty="0"/>
              <a:t>społecznemu i włączanie </a:t>
            </a:r>
            <a:r>
              <a:rPr lang="pl-PL" sz="1800" dirty="0" smtClean="0"/>
              <a:t>grup problemowych </a:t>
            </a:r>
            <a:r>
              <a:rPr lang="pl-PL" sz="1800" dirty="0"/>
              <a:t>w życie społeczności </a:t>
            </a:r>
            <a:r>
              <a:rPr lang="pl-PL" sz="1800" dirty="0" smtClean="0"/>
              <a:t>lokalnej; zapewnienie </a:t>
            </a:r>
            <a:r>
              <a:rPr lang="pl-PL" sz="1800" dirty="0"/>
              <a:t>dostępu do oferty kulturalnej, </a:t>
            </a:r>
            <a:r>
              <a:rPr lang="pl-PL" sz="1800" dirty="0" smtClean="0"/>
              <a:t>edukacyjnej i </a:t>
            </a:r>
            <a:r>
              <a:rPr lang="pl-PL" sz="1800" dirty="0"/>
              <a:t>rekreacyjnej oraz szerokiej oferty spędzania </a:t>
            </a:r>
            <a:r>
              <a:rPr lang="pl-PL" sz="1800" dirty="0" smtClean="0"/>
              <a:t>czasu wolnego </a:t>
            </a:r>
            <a:r>
              <a:rPr lang="pl-PL" sz="1800" dirty="0"/>
              <a:t>w atrakcyjnej przestrzeni </a:t>
            </a:r>
            <a:r>
              <a:rPr lang="pl-PL" sz="1800" dirty="0" smtClean="0"/>
              <a:t>publicznej)</a:t>
            </a:r>
          </a:p>
          <a:p>
            <a:pPr marL="114300" indent="0">
              <a:buNone/>
            </a:pPr>
            <a:r>
              <a:rPr lang="pl-PL" sz="2400" b="1" dirty="0">
                <a:solidFill>
                  <a:schemeClr val="tx2">
                    <a:lumMod val="75000"/>
                  </a:schemeClr>
                </a:solidFill>
              </a:rPr>
              <a:t>– środowiskowe </a:t>
            </a: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</a:rPr>
              <a:t>(poprawa 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</a:rPr>
              <a:t>efektywności energetycznej obiektów użyteczności publicznej oraz wsparcie tych prac w obiektach mieszkalnych (np. ograniczenie niskiej emisji);  edukacja obywatelska w zakresie ochrony środowiska, kształtowanie i promocja postaw proekologicznych oraz budowanie świadomości ekologicznej)</a:t>
            </a:r>
          </a:p>
          <a:p>
            <a:pPr marL="114300" indent="0">
              <a:buNone/>
            </a:pPr>
            <a:endParaRPr lang="pl-PL" sz="1800" dirty="0" smtClean="0"/>
          </a:p>
        </p:txBody>
      </p:sp>
    </p:spTree>
    <p:extLst>
      <p:ext uri="{BB962C8B-B14F-4D97-AF65-F5344CB8AC3E}">
        <p14:creationId xmlns:p14="http://schemas.microsoft.com/office/powerpoint/2010/main" val="359718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100" b="1" dirty="0" smtClean="0">
                <a:latin typeface="+mn-lt"/>
              </a:rPr>
              <a:t>Gminny Program Rewitalizacji  dla Gminy Brzeszcze do roku 2023</a:t>
            </a:r>
            <a:br>
              <a:rPr lang="pl-PL" sz="2100" b="1" dirty="0" smtClean="0">
                <a:latin typeface="+mn-lt"/>
              </a:rPr>
            </a:br>
            <a:r>
              <a:rPr lang="pl-PL" sz="2100" b="1" dirty="0" smtClean="0">
                <a:latin typeface="+mn-lt"/>
              </a:rPr>
              <a:t>XI posiedzenie Komitetu Rewitalizacji – 15.11.2023 r.</a:t>
            </a:r>
            <a:endParaRPr lang="pl-PL" sz="2100" b="1" dirty="0">
              <a:latin typeface="+mn-lt"/>
            </a:endParaRPr>
          </a:p>
        </p:txBody>
      </p:sp>
      <p:sp>
        <p:nvSpPr>
          <p:cNvPr id="5" name="Podtytu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pl-PL" sz="2400" b="1" dirty="0">
                <a:solidFill>
                  <a:schemeClr val="tx2">
                    <a:lumMod val="75000"/>
                  </a:schemeClr>
                </a:solidFill>
              </a:rPr>
              <a:t>Cele </a:t>
            </a:r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</a:rPr>
              <a:t>operacyjne:</a:t>
            </a:r>
          </a:p>
          <a:p>
            <a:pPr marL="114300" indent="0">
              <a:buNone/>
            </a:pPr>
            <a:r>
              <a:rPr lang="pl-PL" sz="2400" b="1" dirty="0">
                <a:solidFill>
                  <a:schemeClr val="tx2">
                    <a:lumMod val="75000"/>
                  </a:schemeClr>
                </a:solidFill>
              </a:rPr>
              <a:t>– gospodarcze </a:t>
            </a:r>
            <a:r>
              <a:rPr lang="pl-PL" sz="1900" dirty="0">
                <a:solidFill>
                  <a:schemeClr val="tx2">
                    <a:lumMod val="75000"/>
                  </a:schemeClr>
                </a:solidFill>
              </a:rPr>
              <a:t>(wsparcie przedsiębiorczości, rozwój lokalnego rynku zatrudnienia i wyposażenie mieszkańców obszaru rewitalizowanego w kompetencje zawodowe poszukiwane na rynku pracy</a:t>
            </a:r>
            <a:r>
              <a:rPr lang="pl-PL" sz="19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pl-PL" sz="19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14300" indent="0">
              <a:buNone/>
            </a:pPr>
            <a:r>
              <a:rPr lang="pl-PL" sz="3200" b="1" dirty="0" smtClean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pl-PL" sz="2400" b="1" dirty="0">
                <a:solidFill>
                  <a:schemeClr val="tx2">
                    <a:lumMod val="75000"/>
                  </a:schemeClr>
                </a:solidFill>
              </a:rPr>
              <a:t>przestrzenno-funkcjonalne i techniczne 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</a:rPr>
              <a:t>(poprawa jakości infrastruktury publicznej; Poprawa estetyki przestrzeni publicznych; </a:t>
            </a: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</a:rPr>
              <a:t>poprawa 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</a:rPr>
              <a:t>jakości życia poprzez poprawę warunków </a:t>
            </a: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</a:rPr>
              <a:t>mieszkaniowych 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</a:rPr>
              <a:t>i otoczenia osiedli; Uzupełnienie i modernizacja infrastruktury przeznaczonej do wypoczynku, sportu i rekreacji oraz udziału w kulturze i </a:t>
            </a: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</a:rPr>
              <a:t>integracji 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</a:rPr>
              <a:t>społecznej; </a:t>
            </a: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</a:rPr>
              <a:t>poprawa 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</a:rPr>
              <a:t>dostępności sieci ciepłowniczej na obszarze </a:t>
            </a: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</a:rPr>
              <a:t>rewitalizowanym 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</a:rPr>
              <a:t>i wzrost efektywności energetycznej w budynkach wielomieszkaniowych.)</a:t>
            </a:r>
          </a:p>
          <a:p>
            <a:pPr marL="114300" indent="0">
              <a:buNone/>
            </a:pPr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endParaRPr lang="pl-PL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06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100" b="1" dirty="0" smtClean="0">
                <a:latin typeface="+mn-lt"/>
              </a:rPr>
              <a:t>Gminny Program Rewitalizacji  dla Gminy Brzeszcze do roku 2023</a:t>
            </a:r>
            <a:br>
              <a:rPr lang="pl-PL" sz="2100" b="1" dirty="0" smtClean="0">
                <a:latin typeface="+mn-lt"/>
              </a:rPr>
            </a:br>
            <a:r>
              <a:rPr lang="pl-PL" sz="2100" b="1" dirty="0" smtClean="0">
                <a:latin typeface="+mn-lt"/>
              </a:rPr>
              <a:t>XI posiedzenie Komitetu Rewitalizacji – 15.11.2023 r.</a:t>
            </a:r>
            <a:endParaRPr lang="pl-PL" sz="2100" b="1" dirty="0">
              <a:latin typeface="+mn-lt"/>
            </a:endParaRPr>
          </a:p>
        </p:txBody>
      </p:sp>
      <p:sp>
        <p:nvSpPr>
          <p:cNvPr id="5" name="Podtytu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</a:rPr>
              <a:t>Wykaz przedsięwzięć realizujących cele GPR.</a:t>
            </a:r>
          </a:p>
          <a:p>
            <a:pPr marL="114300" indent="0">
              <a:buNone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31 przedsięwzięć zgłoszonych przez instytucje, organizacje, przedsiębiorców, wspólnoty mieszkaniowe z terenu Gminy Brzeszcze</a:t>
            </a:r>
          </a:p>
          <a:p>
            <a:pPr marL="114300" indent="0">
              <a:buNone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Lista podstawowa - 17 przedsięwzięć</a:t>
            </a:r>
          </a:p>
          <a:p>
            <a:pPr marL="114300" indent="0">
              <a:buNone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Lista uzupełniająca – 14 przedsięwzięć </a:t>
            </a:r>
          </a:p>
          <a:p>
            <a:pPr marL="114300" indent="0">
              <a:buNone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(w tym wiązka projektów nr 19 </a:t>
            </a:r>
            <a:r>
              <a:rPr lang="pl-PL" dirty="0" smtClean="0"/>
              <a:t>Poprawa jakości życia mieszkań-</a:t>
            </a:r>
            <a:r>
              <a:rPr lang="pl-PL" dirty="0" err="1" smtClean="0"/>
              <a:t>ców</a:t>
            </a:r>
            <a:r>
              <a:rPr lang="pl-PL" dirty="0" smtClean="0"/>
              <a:t> </a:t>
            </a:r>
            <a:r>
              <a:rPr lang="pl-PL" dirty="0"/>
              <a:t>i </a:t>
            </a:r>
            <a:r>
              <a:rPr lang="pl-PL" dirty="0" smtClean="0"/>
              <a:t>stanu środowiska </a:t>
            </a:r>
            <a:r>
              <a:rPr lang="pl-PL" dirty="0"/>
              <a:t>naturalnego </a:t>
            </a:r>
            <a:r>
              <a:rPr lang="pl-PL" dirty="0" smtClean="0"/>
              <a:t>poprzez modernizację </a:t>
            </a:r>
            <a:r>
              <a:rPr lang="pl-PL" dirty="0"/>
              <a:t>i </a:t>
            </a:r>
            <a:r>
              <a:rPr lang="pl-PL" dirty="0" smtClean="0"/>
              <a:t>termomodernizację oraz </a:t>
            </a:r>
            <a:r>
              <a:rPr lang="pl-PL" dirty="0" err="1"/>
              <a:t>uciepłownienie</a:t>
            </a:r>
            <a:r>
              <a:rPr lang="pl-PL" dirty="0"/>
              <a:t> i </a:t>
            </a:r>
            <a:r>
              <a:rPr lang="pl-PL" dirty="0" smtClean="0"/>
              <a:t>podniesienie estetyki </a:t>
            </a:r>
            <a:r>
              <a:rPr lang="pl-PL" dirty="0"/>
              <a:t>infrastruktury </a:t>
            </a:r>
            <a:r>
              <a:rPr lang="pl-PL" dirty="0" smtClean="0"/>
              <a:t>mieszkaniowej na </a:t>
            </a:r>
            <a:r>
              <a:rPr lang="pl-PL" dirty="0"/>
              <a:t>obszarze </a:t>
            </a:r>
            <a:r>
              <a:rPr lang="pl-PL" dirty="0" smtClean="0"/>
              <a:t>rewitalizowanym)</a:t>
            </a:r>
            <a:endParaRPr lang="pl-PL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27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100" b="1" dirty="0" smtClean="0">
                <a:latin typeface="+mn-lt"/>
              </a:rPr>
              <a:t>Gminny Program Rewitalizacji  dla Gminy Brzeszcze do roku 2023</a:t>
            </a:r>
            <a:br>
              <a:rPr lang="pl-PL" sz="2100" b="1" dirty="0" smtClean="0">
                <a:latin typeface="+mn-lt"/>
              </a:rPr>
            </a:br>
            <a:r>
              <a:rPr lang="pl-PL" sz="2100" b="1" dirty="0" smtClean="0">
                <a:latin typeface="+mn-lt"/>
              </a:rPr>
              <a:t>XI posiedzenie Komitetu Rewitalizacji – 15.11.2023 r.</a:t>
            </a:r>
            <a:endParaRPr lang="pl-PL" sz="2100" b="1" dirty="0">
              <a:latin typeface="+mn-lt"/>
            </a:endParaRPr>
          </a:p>
        </p:txBody>
      </p:sp>
      <p:sp>
        <p:nvSpPr>
          <p:cNvPr id="5" name="Podtytu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pl-PL" sz="2100" b="1" dirty="0">
                <a:solidFill>
                  <a:schemeClr val="tx2">
                    <a:lumMod val="75000"/>
                  </a:schemeClr>
                </a:solidFill>
              </a:rPr>
              <a:t>Lista zadań </a:t>
            </a:r>
            <a:r>
              <a:rPr lang="pl-PL" sz="2100" b="1" dirty="0" smtClean="0">
                <a:solidFill>
                  <a:schemeClr val="tx2">
                    <a:lumMod val="75000"/>
                  </a:schemeClr>
                </a:solidFill>
              </a:rPr>
              <a:t>podstawowych – Gmina Brzeszcze</a:t>
            </a:r>
            <a:endParaRPr lang="pl-PL" sz="2100" b="1" dirty="0">
              <a:solidFill>
                <a:schemeClr val="tx2">
                  <a:lumMod val="75000"/>
                </a:schemeClr>
              </a:solidFill>
            </a:endParaRPr>
          </a:p>
          <a:p>
            <a:pPr marL="114300" indent="0">
              <a:buNone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1. </a:t>
            </a:r>
            <a:r>
              <a:rPr lang="pl-PL" sz="2000" b="1" dirty="0" smtClean="0"/>
              <a:t>„Wzmocnienie </a:t>
            </a:r>
            <a:r>
              <a:rPr lang="pl-PL" sz="2000" b="1" dirty="0"/>
              <a:t>funkcji integracyjno-rekreacyjno-kulturalnych parku miejskiego przy ul. Dworcowej w Brzeszczach - etap </a:t>
            </a:r>
            <a:r>
              <a:rPr lang="pl-PL" sz="2000" b="1" dirty="0" smtClean="0"/>
              <a:t>1.”</a:t>
            </a:r>
          </a:p>
          <a:p>
            <a:pPr marL="114300" indent="0">
              <a:buNone/>
            </a:pPr>
            <a:endParaRPr lang="pl-PL" sz="2000" dirty="0" smtClean="0"/>
          </a:p>
          <a:p>
            <a:pPr marL="114300" indent="0">
              <a:buNone/>
            </a:pPr>
            <a:endParaRPr lang="pl-PL" sz="2000" dirty="0"/>
          </a:p>
          <a:p>
            <a:pPr marL="114300" indent="0">
              <a:buNone/>
            </a:pPr>
            <a:endParaRPr lang="pl-PL" sz="2000" dirty="0" smtClean="0"/>
          </a:p>
          <a:p>
            <a:pPr marL="114300" indent="0">
              <a:buNone/>
            </a:pPr>
            <a:endParaRPr lang="pl-PL" sz="2000" dirty="0"/>
          </a:p>
          <a:p>
            <a:pPr marL="114300" indent="0">
              <a:buNone/>
            </a:pPr>
            <a:endParaRPr lang="pl-PL" sz="2000" dirty="0" smtClean="0"/>
          </a:p>
          <a:p>
            <a:pPr marL="114300" indent="0">
              <a:buNone/>
            </a:pPr>
            <a:endParaRPr lang="pl-PL" sz="2000" dirty="0"/>
          </a:p>
          <a:p>
            <a:pPr marL="114300" indent="0">
              <a:buNone/>
            </a:pPr>
            <a:endParaRPr lang="pl-PL" sz="2000" dirty="0" smtClean="0"/>
          </a:p>
          <a:p>
            <a:pPr marL="114300" indent="0">
              <a:buNone/>
            </a:pPr>
            <a:r>
              <a:rPr lang="pl-PL" sz="1500" dirty="0" smtClean="0"/>
              <a:t>Siłownia oddana do użytku w czerwcu 2019 roku. Koszt inwestycji ok. 97,5 tys. złotych, w tym dotacja PROW 2014-2020 ok. 62 tys. </a:t>
            </a:r>
            <a:r>
              <a:rPr lang="pl-PL" sz="1500" dirty="0"/>
              <a:t>z</a:t>
            </a:r>
            <a:r>
              <a:rPr lang="pl-PL" sz="1500" dirty="0" smtClean="0"/>
              <a:t>łotych.</a:t>
            </a:r>
          </a:p>
          <a:p>
            <a:pPr marL="114300" indent="0">
              <a:buNone/>
            </a:pPr>
            <a:endParaRPr lang="pl-PL" sz="1500" dirty="0"/>
          </a:p>
          <a:p>
            <a:pPr marL="114300" indent="0">
              <a:buNone/>
            </a:pPr>
            <a:endParaRPr lang="pl-PL" sz="2400" dirty="0"/>
          </a:p>
          <a:p>
            <a:pPr marL="114300" indent="0">
              <a:buNone/>
            </a:pPr>
            <a:endParaRPr lang="pl-PL" sz="24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81" y="3071927"/>
            <a:ext cx="2952328" cy="1944215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1"/>
          <a:stretch/>
        </p:blipFill>
        <p:spPr>
          <a:xfrm>
            <a:off x="3707904" y="2706199"/>
            <a:ext cx="4370614" cy="230994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733256"/>
            <a:ext cx="6012160" cy="86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8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100" b="1" dirty="0" smtClean="0">
                <a:latin typeface="+mn-lt"/>
              </a:rPr>
              <a:t>Gminny Program Rewitalizacji  dla Gminy Brzeszcze do roku 2023</a:t>
            </a:r>
            <a:br>
              <a:rPr lang="pl-PL" sz="2100" b="1" dirty="0" smtClean="0">
                <a:latin typeface="+mn-lt"/>
              </a:rPr>
            </a:br>
            <a:r>
              <a:rPr lang="pl-PL" sz="2100" b="1" dirty="0" smtClean="0">
                <a:latin typeface="+mn-lt"/>
              </a:rPr>
              <a:t>XI posiedzenie Komitetu Rewitalizacji – 15.11.2023 r.</a:t>
            </a:r>
            <a:endParaRPr lang="pl-PL" sz="2100" b="1" dirty="0">
              <a:latin typeface="+mn-lt"/>
            </a:endParaRPr>
          </a:p>
        </p:txBody>
      </p:sp>
      <p:sp>
        <p:nvSpPr>
          <p:cNvPr id="5" name="Podtytu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pl-PL" sz="2100" b="1" dirty="0">
                <a:solidFill>
                  <a:schemeClr val="tx2">
                    <a:lumMod val="75000"/>
                  </a:schemeClr>
                </a:solidFill>
              </a:rPr>
              <a:t>Lista zadań </a:t>
            </a:r>
            <a:r>
              <a:rPr lang="pl-PL" sz="2100" b="1" dirty="0" smtClean="0">
                <a:solidFill>
                  <a:schemeClr val="tx2">
                    <a:lumMod val="75000"/>
                  </a:schemeClr>
                </a:solidFill>
              </a:rPr>
              <a:t>podstawowych – Gmina Brzeszcze</a:t>
            </a:r>
            <a:endParaRPr lang="pl-PL" sz="2100" b="1" dirty="0">
              <a:solidFill>
                <a:schemeClr val="tx2">
                  <a:lumMod val="75000"/>
                </a:schemeClr>
              </a:solidFill>
            </a:endParaRPr>
          </a:p>
          <a:p>
            <a:pPr marL="114300" indent="0">
              <a:buNone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2. </a:t>
            </a:r>
            <a:r>
              <a:rPr lang="pl-PL" sz="2000" b="1" dirty="0" smtClean="0"/>
              <a:t>„Wzmocnienie </a:t>
            </a:r>
            <a:r>
              <a:rPr lang="pl-PL" sz="2000" b="1" dirty="0"/>
              <a:t>funkcji integracyjno-rekreacyjno-kulturalnych parku miejskiego przy ul. Dworcowej w Brzeszczach - etap 2</a:t>
            </a:r>
            <a:r>
              <a:rPr lang="pl-PL" sz="2000" b="1" dirty="0" smtClean="0"/>
              <a:t>.”</a:t>
            </a:r>
            <a:endParaRPr lang="pl-PL" sz="2000" b="1" dirty="0"/>
          </a:p>
          <a:p>
            <a:pPr marL="114300" indent="0">
              <a:buNone/>
            </a:pPr>
            <a:r>
              <a:rPr lang="pl-PL" sz="1800" dirty="0" smtClean="0"/>
              <a:t>„</a:t>
            </a:r>
            <a:r>
              <a:rPr lang="pl-PL" sz="1800" dirty="0"/>
              <a:t>Rewitalizacja Parku Miejskiego przy ul. Dworcowej w </a:t>
            </a:r>
            <a:r>
              <a:rPr lang="pl-PL" sz="1800" dirty="0" smtClean="0"/>
              <a:t>Brzeszczach” - zadanie mające </a:t>
            </a:r>
            <a:r>
              <a:rPr lang="pl-PL" sz="1800" dirty="0"/>
              <a:t>na celu uzyskanie atrakcyjnego i estetycznego wyglądu parku miejskiego, na obszarze którego znajduje się Miejsce Pamięci, </a:t>
            </a:r>
            <a:r>
              <a:rPr lang="pl-PL" sz="1800" dirty="0" smtClean="0"/>
              <a:t>zrealizowano</a:t>
            </a:r>
            <a:br>
              <a:rPr lang="pl-PL" sz="1800" dirty="0" smtClean="0"/>
            </a:br>
            <a:r>
              <a:rPr lang="pl-PL" sz="1800" dirty="0" smtClean="0"/>
              <a:t>w latach 2021-2022 w </a:t>
            </a:r>
            <a:r>
              <a:rPr lang="pl-PL" sz="1800" dirty="0"/>
              <a:t>ramach Oświęcimskiego Strategicznego Programu Rządowego etap VI 2021-2025, Priorytet 5. „Poprawa dostępności </a:t>
            </a:r>
            <a:r>
              <a:rPr lang="pl-PL" sz="1800" dirty="0" smtClean="0"/>
              <a:t>i zagospodarowanie </a:t>
            </a:r>
            <a:r>
              <a:rPr lang="pl-PL" sz="1800" dirty="0"/>
              <a:t>otoczenia obiektów byłych podobozów KL Auschwitz-Birkenau w </a:t>
            </a:r>
            <a:r>
              <a:rPr lang="pl-PL" sz="1800" dirty="0" smtClean="0"/>
              <a:t>powiecie oświęcimskim”.</a:t>
            </a:r>
          </a:p>
          <a:p>
            <a:pPr marL="114300" indent="0">
              <a:buNone/>
            </a:pPr>
            <a:endParaRPr lang="pl-PL" sz="1800" dirty="0"/>
          </a:p>
          <a:p>
            <a:pPr marL="114300" indent="0">
              <a:buNone/>
            </a:pPr>
            <a:endParaRPr lang="pl-PL" sz="1800" dirty="0" smtClean="0"/>
          </a:p>
          <a:p>
            <a:pPr marL="114300" indent="0">
              <a:buNone/>
            </a:pPr>
            <a:r>
              <a:rPr lang="pl-PL" sz="1800" dirty="0" smtClean="0"/>
              <a:t>Wartość zadania: 10,1 mln zł, w tym finansowanie z budżetu państwa: </a:t>
            </a:r>
          </a:p>
          <a:p>
            <a:r>
              <a:rPr lang="pl-PL" sz="1800" dirty="0" smtClean="0"/>
              <a:t>5,78 mln zł – Oświęcimski Strategiczny Program Rządowy</a:t>
            </a:r>
          </a:p>
          <a:p>
            <a:r>
              <a:rPr lang="pl-PL" sz="1800" dirty="0" smtClean="0"/>
              <a:t>2,90 mln zł - Rządowy Fundusz Inwestycji Lokalnych</a:t>
            </a:r>
            <a:endParaRPr lang="pl-PL" sz="1800" dirty="0"/>
          </a:p>
          <a:p>
            <a:pPr marL="114300" indent="0">
              <a:buNone/>
            </a:pPr>
            <a:endParaRPr lang="pl-PL" sz="24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947" y="4437112"/>
            <a:ext cx="2376264" cy="79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6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100" b="1" dirty="0" smtClean="0">
                <a:latin typeface="+mn-lt"/>
              </a:rPr>
              <a:t>Gminny Program Rewitalizacji  dla Gminy Brzeszcze do roku 2023</a:t>
            </a:r>
            <a:br>
              <a:rPr lang="pl-PL" sz="2100" b="1" dirty="0" smtClean="0">
                <a:latin typeface="+mn-lt"/>
              </a:rPr>
            </a:br>
            <a:r>
              <a:rPr lang="pl-PL" sz="2100" b="1" dirty="0" smtClean="0">
                <a:latin typeface="+mn-lt"/>
              </a:rPr>
              <a:t>XI posiedzenie Komitetu Rewitalizacji – 15.11.2023 r.</a:t>
            </a:r>
            <a:endParaRPr lang="pl-PL" sz="2100" b="1" dirty="0">
              <a:latin typeface="+mn-lt"/>
            </a:endParaRPr>
          </a:p>
        </p:txBody>
      </p:sp>
      <p:sp>
        <p:nvSpPr>
          <p:cNvPr id="5" name="Podtytu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pl-PL" sz="2100" b="1" dirty="0">
                <a:solidFill>
                  <a:schemeClr val="tx2">
                    <a:lumMod val="75000"/>
                  </a:schemeClr>
                </a:solidFill>
              </a:rPr>
              <a:t>Lista zadań </a:t>
            </a:r>
            <a:r>
              <a:rPr lang="pl-PL" sz="2100" b="1" dirty="0" smtClean="0">
                <a:solidFill>
                  <a:schemeClr val="tx2">
                    <a:lumMod val="75000"/>
                  </a:schemeClr>
                </a:solidFill>
              </a:rPr>
              <a:t>podstawowych – Gmina Brzeszcze</a:t>
            </a:r>
            <a:endParaRPr lang="pl-PL" sz="2100" b="1" dirty="0">
              <a:solidFill>
                <a:schemeClr val="tx2">
                  <a:lumMod val="75000"/>
                </a:schemeClr>
              </a:solidFill>
            </a:endParaRPr>
          </a:p>
          <a:p>
            <a:pPr marL="114300" indent="0">
              <a:buNone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2. </a:t>
            </a:r>
            <a:r>
              <a:rPr lang="pl-PL" sz="2000" b="1" dirty="0" smtClean="0"/>
              <a:t>„Wzmocnienie </a:t>
            </a:r>
            <a:r>
              <a:rPr lang="pl-PL" sz="2000" b="1" dirty="0"/>
              <a:t>funkcji integracyjno-rekreacyjno-kulturalnych parku miejskiego przy ul. Dworcowej w Brzeszczach - etap 2</a:t>
            </a:r>
            <a:r>
              <a:rPr lang="pl-PL" sz="2000" b="1" dirty="0" smtClean="0"/>
              <a:t>.”</a:t>
            </a:r>
            <a:endParaRPr lang="pl-PL" sz="2000" b="1" dirty="0"/>
          </a:p>
          <a:p>
            <a:pPr marL="114300" indent="0">
              <a:buNone/>
            </a:pPr>
            <a:endParaRPr lang="pl-PL" sz="2400" dirty="0" smtClean="0"/>
          </a:p>
          <a:p>
            <a:pPr marL="114300" indent="0">
              <a:buNone/>
            </a:pPr>
            <a:endParaRPr lang="pl-PL" sz="2400" dirty="0"/>
          </a:p>
          <a:p>
            <a:pPr marL="114300" indent="0">
              <a:buNone/>
            </a:pPr>
            <a:endParaRPr lang="pl-PL" sz="2400" dirty="0" smtClean="0"/>
          </a:p>
          <a:p>
            <a:pPr marL="114300" indent="0">
              <a:buNone/>
            </a:pPr>
            <a:endParaRPr lang="pl-PL" sz="2400" dirty="0"/>
          </a:p>
          <a:p>
            <a:pPr marL="114300" indent="0">
              <a:buNone/>
            </a:pPr>
            <a:endParaRPr lang="pl-PL" sz="24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063" y="3356992"/>
            <a:ext cx="5122441" cy="2736304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69" y="4869160"/>
            <a:ext cx="2807185" cy="165618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73"/>
          <a:stretch/>
        </p:blipFill>
        <p:spPr>
          <a:xfrm>
            <a:off x="276649" y="2852936"/>
            <a:ext cx="2807185" cy="177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93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100" b="1" dirty="0" smtClean="0">
                <a:latin typeface="+mn-lt"/>
              </a:rPr>
              <a:t>Gminny Program Rewitalizacji  dla Gminy Brzeszcze do roku 2023</a:t>
            </a:r>
            <a:br>
              <a:rPr lang="pl-PL" sz="2100" b="1" dirty="0" smtClean="0">
                <a:latin typeface="+mn-lt"/>
              </a:rPr>
            </a:br>
            <a:r>
              <a:rPr lang="pl-PL" sz="2100" b="1" dirty="0" smtClean="0">
                <a:latin typeface="+mn-lt"/>
              </a:rPr>
              <a:t>XI posiedzenie Komitetu Rewitalizacji – 15.11.2023 r.</a:t>
            </a:r>
            <a:endParaRPr lang="pl-PL" sz="2100" b="1" dirty="0">
              <a:latin typeface="+mn-lt"/>
            </a:endParaRPr>
          </a:p>
        </p:txBody>
      </p:sp>
      <p:sp>
        <p:nvSpPr>
          <p:cNvPr id="5" name="Podtytu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pl-PL" sz="2100" b="1" dirty="0">
                <a:solidFill>
                  <a:schemeClr val="tx2">
                    <a:lumMod val="75000"/>
                  </a:schemeClr>
                </a:solidFill>
              </a:rPr>
              <a:t>Lista zadań </a:t>
            </a:r>
            <a:r>
              <a:rPr lang="pl-PL" sz="2100" b="1" dirty="0" smtClean="0">
                <a:solidFill>
                  <a:schemeClr val="tx2">
                    <a:lumMod val="75000"/>
                  </a:schemeClr>
                </a:solidFill>
              </a:rPr>
              <a:t>podstawowych – Gmina Brzeszcze</a:t>
            </a:r>
            <a:endParaRPr lang="pl-PL" sz="2100" b="1" dirty="0">
              <a:solidFill>
                <a:schemeClr val="tx2">
                  <a:lumMod val="75000"/>
                </a:schemeClr>
              </a:solidFill>
            </a:endParaRPr>
          </a:p>
          <a:p>
            <a:pPr marL="114300" indent="0">
              <a:buNone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3. </a:t>
            </a:r>
            <a:r>
              <a:rPr lang="pl-PL" sz="2000" b="1" dirty="0" smtClean="0"/>
              <a:t>„</a:t>
            </a:r>
            <a:r>
              <a:rPr lang="pl-PL" sz="2000" b="1" dirty="0"/>
              <a:t> Aktywizacja </a:t>
            </a:r>
            <a:r>
              <a:rPr lang="pl-PL" sz="2000" b="1" dirty="0" smtClean="0"/>
              <a:t>poprzez sport – modernizacja boiska sportowego przy Szkole Podstawowej nr </a:t>
            </a:r>
            <a:r>
              <a:rPr lang="pl-PL" sz="2000" b="1" dirty="0"/>
              <a:t>2 w </a:t>
            </a:r>
            <a:r>
              <a:rPr lang="pl-PL" sz="2000" b="1" dirty="0" smtClean="0"/>
              <a:t>Brzeszczach wraz </a:t>
            </a:r>
            <a:r>
              <a:rPr lang="pl-PL" sz="2000" b="1" dirty="0"/>
              <a:t>z </a:t>
            </a:r>
            <a:r>
              <a:rPr lang="pl-PL" sz="2000" b="1" dirty="0" smtClean="0"/>
              <a:t>programem działań rekreacyjnych”</a:t>
            </a:r>
          </a:p>
          <a:p>
            <a:pPr marL="114300" indent="0">
              <a:buNone/>
            </a:pPr>
            <a:endParaRPr lang="pl-PL" sz="2000" dirty="0"/>
          </a:p>
          <a:p>
            <a:pPr marL="114300" indent="0">
              <a:buNone/>
            </a:pPr>
            <a:r>
              <a:rPr lang="pl-PL" sz="2000" dirty="0" smtClean="0"/>
              <a:t>				Zadanie wykonane w 2019 roku </a:t>
            </a:r>
            <a:br>
              <a:rPr lang="pl-PL" sz="2000" dirty="0" smtClean="0"/>
            </a:br>
            <a:r>
              <a:rPr lang="pl-PL" sz="2000" dirty="0" smtClean="0"/>
              <a:t>				w ramach </a:t>
            </a:r>
            <a:r>
              <a:rPr lang="pl-PL" sz="2000" dirty="0"/>
              <a:t>projektu "Modernizacja </a:t>
            </a:r>
            <a:r>
              <a:rPr lang="pl-PL" sz="2000" dirty="0" smtClean="0"/>
              <a:t>					szkolnej </a:t>
            </a:r>
            <a:r>
              <a:rPr lang="pl-PL" sz="2000" dirty="0"/>
              <a:t>infrastruktury sportowej na </a:t>
            </a:r>
            <a:r>
              <a:rPr lang="pl-PL" sz="2000" dirty="0" smtClean="0"/>
              <a:t>				terenie </a:t>
            </a:r>
            <a:r>
              <a:rPr lang="pl-PL" sz="2000" dirty="0"/>
              <a:t>Gminy Brzeszcze". </a:t>
            </a:r>
            <a:r>
              <a:rPr lang="pl-PL" sz="2000" dirty="0" smtClean="0"/>
              <a:t>	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 smtClean="0"/>
              <a:t>				Na </a:t>
            </a:r>
            <a:r>
              <a:rPr lang="pl-PL" sz="2000" dirty="0"/>
              <a:t>przebudowę 5 obiektów </a:t>
            </a:r>
            <a:r>
              <a:rPr lang="pl-PL" sz="2000" dirty="0" smtClean="0"/>
              <a:t>Gmina 					Brzeszcze </a:t>
            </a:r>
            <a:r>
              <a:rPr lang="pl-PL" sz="2000" dirty="0"/>
              <a:t>pozyskała blisko 1,9 </a:t>
            </a:r>
            <a:r>
              <a:rPr lang="pl-PL" sz="2000" dirty="0" smtClean="0"/>
              <a:t>mln zł 				dofinansowania </a:t>
            </a:r>
            <a:r>
              <a:rPr lang="pl-PL" sz="2000" dirty="0"/>
              <a:t>z Ministerstwa </a:t>
            </a:r>
            <a:r>
              <a:rPr lang="pl-PL" sz="2000" dirty="0" smtClean="0"/>
              <a:t>					Sportu </a:t>
            </a:r>
            <a:r>
              <a:rPr lang="pl-PL" sz="2000" dirty="0"/>
              <a:t>i Turystyki w ramach </a:t>
            </a:r>
            <a:r>
              <a:rPr lang="pl-PL" sz="2000" dirty="0" smtClean="0"/>
              <a:t>					Funduszu </a:t>
            </a:r>
            <a:r>
              <a:rPr lang="pl-PL" sz="2000" dirty="0"/>
              <a:t>Rozwoju Kultury Fizycznej</a:t>
            </a:r>
            <a:r>
              <a:rPr lang="pl-PL" sz="2000" dirty="0" smtClean="0"/>
              <a:t>.</a:t>
            </a:r>
          </a:p>
          <a:p>
            <a:pPr marL="114300" indent="0">
              <a:buNone/>
            </a:pPr>
            <a:r>
              <a:rPr lang="pl-PL" sz="2000" dirty="0" smtClean="0"/>
              <a:t>			          	Wartość projektu - 5,77 mln zł.</a:t>
            </a:r>
          </a:p>
          <a:p>
            <a:pPr marL="114300" indent="0">
              <a:buNone/>
            </a:pPr>
            <a:endParaRPr lang="pl-PL" sz="2000" dirty="0"/>
          </a:p>
          <a:p>
            <a:pPr marL="114300" indent="0">
              <a:buNone/>
            </a:pPr>
            <a:endParaRPr lang="pl-PL" sz="2000" dirty="0"/>
          </a:p>
          <a:p>
            <a:pPr marL="114300" indent="0">
              <a:buNone/>
            </a:pPr>
            <a:endParaRPr lang="pl-PL" sz="24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933056"/>
            <a:ext cx="3652275" cy="273920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45" y="2952750"/>
            <a:ext cx="306324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9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100" b="1" dirty="0" smtClean="0">
                <a:latin typeface="+mn-lt"/>
              </a:rPr>
              <a:t>Gminny Program Rewitalizacji  dla Gminy Brzeszcze do roku 2023</a:t>
            </a:r>
            <a:br>
              <a:rPr lang="pl-PL" sz="2100" b="1" dirty="0" smtClean="0">
                <a:latin typeface="+mn-lt"/>
              </a:rPr>
            </a:br>
            <a:r>
              <a:rPr lang="pl-PL" sz="2100" b="1" dirty="0" smtClean="0">
                <a:latin typeface="+mn-lt"/>
              </a:rPr>
              <a:t>XI posiedzenie Komitetu Rewitalizacji – 15.11.2023 r.</a:t>
            </a:r>
            <a:endParaRPr lang="pl-PL" sz="2100" b="1" dirty="0">
              <a:latin typeface="+mn-lt"/>
            </a:endParaRPr>
          </a:p>
        </p:txBody>
      </p:sp>
      <p:sp>
        <p:nvSpPr>
          <p:cNvPr id="5" name="Podtytuł 4"/>
          <p:cNvSpPr>
            <a:spLocks noGrp="1"/>
          </p:cNvSpPr>
          <p:nvPr>
            <p:ph idx="1"/>
          </p:nvPr>
        </p:nvSpPr>
        <p:spPr>
          <a:xfrm>
            <a:off x="323528" y="1600200"/>
            <a:ext cx="7753672" cy="48006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pl-PL" sz="2100" b="1" dirty="0">
                <a:solidFill>
                  <a:schemeClr val="tx2">
                    <a:lumMod val="75000"/>
                  </a:schemeClr>
                </a:solidFill>
              </a:rPr>
              <a:t>Lista zadań </a:t>
            </a:r>
            <a:r>
              <a:rPr lang="pl-PL" sz="2100" b="1" dirty="0" smtClean="0">
                <a:solidFill>
                  <a:schemeClr val="tx2">
                    <a:lumMod val="75000"/>
                  </a:schemeClr>
                </a:solidFill>
              </a:rPr>
              <a:t>podstawowych – Gmina Brzeszcze</a:t>
            </a:r>
            <a:endParaRPr lang="pl-PL" sz="2100" b="1" dirty="0">
              <a:solidFill>
                <a:schemeClr val="tx2">
                  <a:lumMod val="75000"/>
                </a:schemeClr>
              </a:solidFill>
            </a:endParaRPr>
          </a:p>
          <a:p>
            <a:pPr marL="114300" indent="0">
              <a:buNone/>
            </a:pP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pl-PL" sz="2000" dirty="0" smtClean="0"/>
              <a:t>„Aktywizacja poprzez sport – modernizacja boiska sportowego przy Zespole </a:t>
            </a:r>
            <a:r>
              <a:rPr lang="pl-PL" sz="2000" dirty="0" err="1" smtClean="0"/>
              <a:t>Szkolno</a:t>
            </a:r>
            <a:r>
              <a:rPr lang="pl-PL" sz="2000" dirty="0" smtClean="0"/>
              <a:t> – Przedszkolnym nr 4 w Brzeszczach wraz </a:t>
            </a:r>
            <a:r>
              <a:rPr lang="pl-PL" sz="2000" dirty="0"/>
              <a:t>z </a:t>
            </a:r>
            <a:r>
              <a:rPr lang="pl-PL" sz="2000" dirty="0" smtClean="0"/>
              <a:t>programem działań rekreacyjnych”</a:t>
            </a:r>
          </a:p>
          <a:p>
            <a:pPr marL="114300" indent="0">
              <a:buNone/>
            </a:pPr>
            <a:endParaRPr lang="pl-PL" sz="2000" dirty="0"/>
          </a:p>
          <a:p>
            <a:pPr marL="114300" indent="0">
              <a:buNone/>
            </a:pPr>
            <a:r>
              <a:rPr lang="pl-PL" sz="2000" dirty="0"/>
              <a:t>Zadanie wykonane w 2019 roku </a:t>
            </a:r>
            <a:br>
              <a:rPr lang="pl-PL" sz="2000" dirty="0"/>
            </a:br>
            <a:r>
              <a:rPr lang="pl-PL" sz="2000" dirty="0" smtClean="0"/>
              <a:t>w </a:t>
            </a:r>
            <a:r>
              <a:rPr lang="pl-PL" sz="2000" dirty="0"/>
              <a:t>ramach projektu "Modernizacja 			</a:t>
            </a:r>
            <a:br>
              <a:rPr lang="pl-PL" sz="2000" dirty="0"/>
            </a:br>
            <a:r>
              <a:rPr lang="pl-PL" sz="2000" dirty="0" smtClean="0"/>
              <a:t>szkolnej </a:t>
            </a:r>
            <a:r>
              <a:rPr lang="pl-PL" sz="2000" dirty="0"/>
              <a:t>infrastruktury sportowej na 			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terenie </a:t>
            </a:r>
            <a:r>
              <a:rPr lang="pl-PL" sz="2000" dirty="0"/>
              <a:t>Gminy Brzeszcze". 	</a:t>
            </a:r>
            <a:br>
              <a:rPr lang="pl-PL" sz="2000" dirty="0"/>
            </a:br>
            <a:r>
              <a:rPr lang="pl-PL" sz="2000" dirty="0" smtClean="0"/>
              <a:t>Na </a:t>
            </a:r>
            <a:r>
              <a:rPr lang="pl-PL" sz="2000" dirty="0"/>
              <a:t>przebudowę 5 obiektów Gmina 			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Brzeszcze </a:t>
            </a:r>
            <a:r>
              <a:rPr lang="pl-PL" sz="2000" dirty="0"/>
              <a:t>pozyskała blisko 1,9 mln zł 		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dofinansowania </a:t>
            </a:r>
            <a:r>
              <a:rPr lang="pl-PL" sz="2000" dirty="0"/>
              <a:t>z Ministerstwa 				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Sportu </a:t>
            </a:r>
            <a:r>
              <a:rPr lang="pl-PL" sz="2000" dirty="0"/>
              <a:t>i Turystyki w ramach 				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Funduszu </a:t>
            </a:r>
            <a:r>
              <a:rPr lang="pl-PL" sz="2000" dirty="0"/>
              <a:t>Rozwoju Kultury </a:t>
            </a:r>
            <a:r>
              <a:rPr lang="pl-PL" sz="2000" dirty="0" smtClean="0"/>
              <a:t>Fizycznej.</a:t>
            </a:r>
          </a:p>
          <a:p>
            <a:pPr marL="114300" indent="0">
              <a:buNone/>
            </a:pPr>
            <a:r>
              <a:rPr lang="pl-PL" sz="2000" dirty="0" smtClean="0"/>
              <a:t>Wartość projektu - 5,77 mln zł.</a:t>
            </a:r>
          </a:p>
          <a:p>
            <a:pPr marL="114300" indent="0">
              <a:buNone/>
            </a:pPr>
            <a:endParaRPr lang="pl-PL" sz="2000" dirty="0"/>
          </a:p>
          <a:p>
            <a:pPr marL="114300" indent="0">
              <a:buNone/>
            </a:pPr>
            <a:endParaRPr lang="pl-PL" sz="24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2"/>
          <a:stretch/>
        </p:blipFill>
        <p:spPr>
          <a:xfrm>
            <a:off x="4283968" y="3789040"/>
            <a:ext cx="3966923" cy="2802632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708920"/>
            <a:ext cx="306324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6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100" b="1" dirty="0" smtClean="0">
                <a:latin typeface="+mn-lt"/>
              </a:rPr>
              <a:t>Gminny Program Rewitalizacji  dla Gminy Brzeszcze do roku 2023</a:t>
            </a:r>
            <a:br>
              <a:rPr lang="pl-PL" sz="2100" b="1" dirty="0" smtClean="0">
                <a:latin typeface="+mn-lt"/>
              </a:rPr>
            </a:br>
            <a:r>
              <a:rPr lang="pl-PL" sz="2100" b="1" dirty="0" smtClean="0">
                <a:latin typeface="+mn-lt"/>
              </a:rPr>
              <a:t>XI posiedzenie Komitetu Rewitalizacji – 15.11.2023 r.</a:t>
            </a:r>
            <a:endParaRPr lang="pl-PL" sz="2100" b="1" dirty="0">
              <a:latin typeface="+mn-lt"/>
            </a:endParaRPr>
          </a:p>
        </p:txBody>
      </p:sp>
      <p:sp>
        <p:nvSpPr>
          <p:cNvPr id="5" name="Podtytu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pl-PL" sz="2100" b="1" dirty="0" smtClean="0">
                <a:solidFill>
                  <a:schemeClr val="tx2">
                    <a:lumMod val="75000"/>
                  </a:schemeClr>
                </a:solidFill>
              </a:rPr>
              <a:t>Lista zadań podstawowych – Gmina Brzeszcze</a:t>
            </a:r>
          </a:p>
          <a:p>
            <a:pPr marL="114300" indent="0">
              <a:buNone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5. „Poprawa </a:t>
            </a:r>
            <a:r>
              <a:rPr lang="pl-PL" sz="2000" b="1" dirty="0">
                <a:solidFill>
                  <a:schemeClr val="tx2">
                    <a:lumMod val="75000"/>
                  </a:schemeClr>
                </a:solidFill>
              </a:rPr>
              <a:t>jakości życia oraz integracja mieszkańców Osiedla Paderewskiego w Jawiszowicach poprzez rozbudowę i modernizację infrastruktury osiedlowej i komunikacyjnej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.”</a:t>
            </a:r>
          </a:p>
          <a:p>
            <a:pPr marL="114300" indent="0">
              <a:buNone/>
            </a:pPr>
            <a:endParaRPr lang="pl-PL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114300" indent="0">
              <a:buNone/>
            </a:pPr>
            <a:r>
              <a:rPr lang="pl-PL" sz="1800" dirty="0" smtClean="0"/>
              <a:t>Zadanie </a:t>
            </a:r>
            <a:r>
              <a:rPr lang="pl-PL" sz="1800" dirty="0"/>
              <a:t>"Przebudowa drogi  gminnej 510580K ul. Osiedle Paderewskiego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w </a:t>
            </a:r>
            <a:r>
              <a:rPr lang="pl-PL" sz="1800" dirty="0"/>
              <a:t>km 0+000 - 0+633,50 oraz rozbudowa drogi gminnej 510580K ul. Osiedle Paderewskiego w km 0+633,50 - 0+855,00 w miejscowości </a:t>
            </a:r>
            <a:r>
              <a:rPr lang="pl-PL" sz="1800" dirty="0" smtClean="0"/>
              <a:t>Jawiszowice„.</a:t>
            </a:r>
          </a:p>
          <a:p>
            <a:pPr marL="114300" indent="0">
              <a:buNone/>
            </a:pPr>
            <a:r>
              <a:rPr lang="pl-PL" sz="1800" dirty="0" smtClean="0"/>
              <a:t>Wartość robót wyniosła ok. 4,3 mln zł, w tym dofinansowanie budżetu państwa w ramach Rządowego Funduszu Rozwoju Dróg to 1,95 mln zł.</a:t>
            </a:r>
          </a:p>
          <a:p>
            <a:pPr marL="114300" indent="0">
              <a:buNone/>
            </a:pPr>
            <a:r>
              <a:rPr lang="pl-PL" sz="1800" dirty="0" smtClean="0"/>
              <a:t> </a:t>
            </a:r>
            <a:endParaRPr lang="pl-PL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032" y="5157192"/>
            <a:ext cx="2811523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100" b="1" dirty="0" smtClean="0">
                <a:latin typeface="+mn-lt"/>
              </a:rPr>
              <a:t>Gminny Program Rewitalizacji  dla Gminy Brzeszcze do roku 2023</a:t>
            </a:r>
            <a:br>
              <a:rPr lang="pl-PL" sz="2100" b="1" dirty="0" smtClean="0">
                <a:latin typeface="+mn-lt"/>
              </a:rPr>
            </a:br>
            <a:r>
              <a:rPr lang="pl-PL" sz="2100" b="1" dirty="0" smtClean="0">
                <a:latin typeface="+mn-lt"/>
              </a:rPr>
              <a:t>XI posiedzenie Komitetu Rewitalizacji – 15.11.2023 r.</a:t>
            </a:r>
            <a:endParaRPr lang="pl-PL" sz="2100" b="1" dirty="0">
              <a:latin typeface="+mn-lt"/>
            </a:endParaRPr>
          </a:p>
        </p:txBody>
      </p:sp>
      <p:sp>
        <p:nvSpPr>
          <p:cNvPr id="5" name="Podtytu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pl-PL" sz="2100" b="1" dirty="0" smtClean="0">
                <a:solidFill>
                  <a:schemeClr val="tx2">
                    <a:lumMod val="75000"/>
                  </a:schemeClr>
                </a:solidFill>
              </a:rPr>
              <a:t>Lista zadań podstawowych – Gmina Brzeszcze</a:t>
            </a:r>
          </a:p>
          <a:p>
            <a:pPr marL="114300" indent="0">
              <a:buNone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5. „Poprawa </a:t>
            </a:r>
            <a:r>
              <a:rPr lang="pl-PL" sz="2000" b="1" dirty="0">
                <a:solidFill>
                  <a:schemeClr val="tx2">
                    <a:lumMod val="75000"/>
                  </a:schemeClr>
                </a:solidFill>
              </a:rPr>
              <a:t>jakości życia oraz integracja mieszkańców Osiedla Paderewskiego w Jawiszowicach poprzez rozbudowę i modernizację infrastruktury osiedlowej i komunikacyjnej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.”</a:t>
            </a:r>
          </a:p>
          <a:p>
            <a:pPr marL="114300" indent="0">
              <a:buNone/>
            </a:pPr>
            <a:endParaRPr lang="pl-PL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114300" indent="0">
              <a:buNone/>
            </a:pPr>
            <a:endParaRPr lang="pl-PL" sz="1800" dirty="0" smtClean="0"/>
          </a:p>
          <a:p>
            <a:pPr marL="114300" indent="0">
              <a:buNone/>
            </a:pPr>
            <a:r>
              <a:rPr lang="pl-PL" sz="1800" dirty="0" smtClean="0"/>
              <a:t> </a:t>
            </a:r>
            <a:endParaRPr lang="pl-PL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5" t="26302" b="18736"/>
          <a:stretch/>
        </p:blipFill>
        <p:spPr>
          <a:xfrm>
            <a:off x="827584" y="3140968"/>
            <a:ext cx="2894486" cy="151216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8" b="17554"/>
          <a:stretch/>
        </p:blipFill>
        <p:spPr>
          <a:xfrm>
            <a:off x="827584" y="4815739"/>
            <a:ext cx="2894486" cy="155966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396" y="3356992"/>
            <a:ext cx="4060503" cy="292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6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100" b="1" dirty="0" smtClean="0">
                <a:latin typeface="+mn-lt"/>
              </a:rPr>
              <a:t>Gminny Program Rewitalizacji  dla Gminy Brzeszcze do roku 2023</a:t>
            </a:r>
            <a:br>
              <a:rPr lang="pl-PL" sz="2100" b="1" dirty="0" smtClean="0">
                <a:latin typeface="+mn-lt"/>
              </a:rPr>
            </a:br>
            <a:r>
              <a:rPr lang="pl-PL" sz="2100" b="1" dirty="0" smtClean="0">
                <a:latin typeface="+mn-lt"/>
              </a:rPr>
              <a:t>XI posiedzenie Komitetu Rewitalizacji – 15.11.2023 r.</a:t>
            </a:r>
            <a:endParaRPr lang="pl-PL" sz="2100" b="1" dirty="0">
              <a:latin typeface="+mn-lt"/>
            </a:endParaRPr>
          </a:p>
        </p:txBody>
      </p:sp>
      <p:sp>
        <p:nvSpPr>
          <p:cNvPr id="5" name="Podtytu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  <a:t>Rewitalizacja na obszarze Gminy Brzeszcze – kalendarium:</a:t>
            </a:r>
          </a:p>
          <a:p>
            <a:r>
              <a:rPr lang="pl-PL" sz="2400" dirty="0" smtClean="0"/>
              <a:t>8 </a:t>
            </a:r>
            <a:r>
              <a:rPr lang="pl-PL" sz="2400" dirty="0"/>
              <a:t>czerwca </a:t>
            </a:r>
            <a:r>
              <a:rPr lang="pl-PL" sz="2400" dirty="0" smtClean="0"/>
              <a:t>- 8 </a:t>
            </a:r>
            <a:r>
              <a:rPr lang="pl-PL" sz="2400" dirty="0"/>
              <a:t>lipca 2016 roku </a:t>
            </a:r>
            <a:r>
              <a:rPr lang="pl-PL" sz="2400" dirty="0" smtClean="0"/>
              <a:t>- konsultacje </a:t>
            </a:r>
            <a:r>
              <a:rPr lang="pl-PL" sz="2400" dirty="0"/>
              <a:t>społeczne dotyczące wyznaczenia obszarów zdegradowanych </a:t>
            </a:r>
            <a:r>
              <a:rPr lang="pl-PL" sz="2400" dirty="0" smtClean="0"/>
              <a:t>i obszarów </a:t>
            </a:r>
            <a:r>
              <a:rPr lang="pl-PL" sz="2400" dirty="0"/>
              <a:t>rewitalizacji na terenie Gminy Brzeszcze</a:t>
            </a:r>
            <a:r>
              <a:rPr lang="pl-PL" sz="2400" dirty="0" smtClean="0"/>
              <a:t>.</a:t>
            </a:r>
          </a:p>
          <a:p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  <a:t>Uchwała nr XXVII.NZ/208/2016 Rady Miejskiej w Brzeszczach z </a:t>
            </a:r>
            <a:r>
              <a:rPr lang="pl-PL" sz="2400" dirty="0">
                <a:solidFill>
                  <a:schemeClr val="tx2">
                    <a:lumMod val="75000"/>
                  </a:schemeClr>
                </a:solidFill>
              </a:rPr>
              <a:t>dnia 12 lipca 2016 </a:t>
            </a: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  <a:t>r. w </a:t>
            </a:r>
            <a:r>
              <a:rPr lang="pl-PL" sz="2400" dirty="0">
                <a:solidFill>
                  <a:schemeClr val="tx2">
                    <a:lumMod val="75000"/>
                  </a:schemeClr>
                </a:solidFill>
              </a:rPr>
              <a:t>sprawie wyznaczenia obszaru zdegradowanego oraz obszaru rewitalizacji na terenie Gminy Brzeszcze</a:t>
            </a: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pl-PL" sz="2400" dirty="0">
                <a:solidFill>
                  <a:schemeClr val="tx2">
                    <a:lumMod val="75000"/>
                  </a:schemeClr>
                </a:solidFill>
              </a:rPr>
              <a:t>Uchwała nr </a:t>
            </a: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  <a:t>XXVIII.NZ/211/2016 </a:t>
            </a:r>
            <a:r>
              <a:rPr lang="pl-PL" sz="2400" dirty="0">
                <a:solidFill>
                  <a:schemeClr val="tx2">
                    <a:lumMod val="75000"/>
                  </a:schemeClr>
                </a:solidFill>
              </a:rPr>
              <a:t>Rady Miejskiej w Brzeszczach z dnia </a:t>
            </a: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  <a:t>11 sierpnia </a:t>
            </a:r>
            <a:r>
              <a:rPr lang="pl-PL" sz="2400" dirty="0">
                <a:solidFill>
                  <a:schemeClr val="tx2">
                    <a:lumMod val="75000"/>
                  </a:schemeClr>
                </a:solidFill>
              </a:rPr>
              <a:t>2016 r. w sprawie </a:t>
            </a: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  <a:t>przystąpienia do sporządzania Gminnego Programu Rewitalizacji dla Gminy </a:t>
            </a:r>
            <a:r>
              <a:rPr lang="pl-PL" sz="2400" dirty="0">
                <a:solidFill>
                  <a:schemeClr val="tx2">
                    <a:lumMod val="75000"/>
                  </a:schemeClr>
                </a:solidFill>
              </a:rPr>
              <a:t>Brzeszcze.</a:t>
            </a:r>
          </a:p>
          <a:p>
            <a:endParaRPr lang="pl-PL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pl-PL" sz="24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4030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100" b="1" dirty="0" smtClean="0">
                <a:latin typeface="+mn-lt"/>
              </a:rPr>
              <a:t>Gminny Program Rewitalizacji  dla Gminy Brzeszcze do roku 2023</a:t>
            </a:r>
            <a:br>
              <a:rPr lang="pl-PL" sz="2100" b="1" dirty="0" smtClean="0">
                <a:latin typeface="+mn-lt"/>
              </a:rPr>
            </a:br>
            <a:r>
              <a:rPr lang="pl-PL" sz="2100" b="1" dirty="0" smtClean="0">
                <a:latin typeface="+mn-lt"/>
              </a:rPr>
              <a:t>XI posiedzenie Komitetu Rewitalizacji – 15.11.2023 r.</a:t>
            </a:r>
            <a:endParaRPr lang="pl-PL" sz="2100" b="1" dirty="0">
              <a:latin typeface="+mn-lt"/>
            </a:endParaRPr>
          </a:p>
        </p:txBody>
      </p:sp>
      <p:sp>
        <p:nvSpPr>
          <p:cNvPr id="5" name="Podtytuł 4"/>
          <p:cNvSpPr>
            <a:spLocks noGrp="1"/>
          </p:cNvSpPr>
          <p:nvPr>
            <p:ph idx="1"/>
          </p:nvPr>
        </p:nvSpPr>
        <p:spPr>
          <a:xfrm>
            <a:off x="323528" y="1600200"/>
            <a:ext cx="792088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l-PL" sz="2100" b="1" dirty="0" smtClean="0">
                <a:solidFill>
                  <a:schemeClr val="tx2">
                    <a:lumMod val="75000"/>
                  </a:schemeClr>
                </a:solidFill>
              </a:rPr>
              <a:t>Lista zadań podstawowych – Gmina Brzeszcze</a:t>
            </a:r>
          </a:p>
          <a:p>
            <a:pPr marL="114300" indent="0">
              <a:buNone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5. „Poprawa </a:t>
            </a:r>
            <a:r>
              <a:rPr lang="pl-PL" sz="2000" b="1" dirty="0">
                <a:solidFill>
                  <a:schemeClr val="tx2">
                    <a:lumMod val="75000"/>
                  </a:schemeClr>
                </a:solidFill>
              </a:rPr>
              <a:t>jakości życia oraz integracja mieszkańców Osiedla Paderewskiego w Jawiszowicach poprzez rozbudowę i modernizację infrastruktury osiedlowej i komunikacyjnej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.”</a:t>
            </a:r>
            <a:endParaRPr lang="pl-PL" sz="20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l-PL" sz="1800" dirty="0" smtClean="0"/>
              <a:t>Remont chodników przy budynkach </a:t>
            </a:r>
            <a:r>
              <a:rPr lang="pl-PL" sz="1800" dirty="0" smtClean="0"/>
              <a:t>1-7, </a:t>
            </a:r>
            <a:r>
              <a:rPr lang="pl-PL" sz="1800" dirty="0" smtClean="0"/>
              <a:t>budowa miejsc postojowych dla osób niepełnosprawnych (2019/2020 rok, ok. 750 tys. </a:t>
            </a:r>
            <a:r>
              <a:rPr lang="pl-PL" sz="1800" dirty="0"/>
              <a:t>z</a:t>
            </a:r>
            <a:r>
              <a:rPr lang="pl-PL" sz="1800" dirty="0" smtClean="0"/>
              <a:t>ł)</a:t>
            </a:r>
          </a:p>
          <a:p>
            <a:r>
              <a:rPr lang="pl-PL" sz="1800" dirty="0" smtClean="0"/>
              <a:t>Modernizacja placu </a:t>
            </a:r>
            <a:r>
              <a:rPr lang="pl-PL" sz="1800" dirty="0"/>
              <a:t>zabaw na Osiedlu Paderewskiego </a:t>
            </a:r>
            <a:r>
              <a:rPr lang="pl-PL" sz="1800" dirty="0" smtClean="0"/>
              <a:t>(2019 rok; ok. 300 tys. zł)</a:t>
            </a:r>
          </a:p>
          <a:p>
            <a:pPr marL="114300" indent="0">
              <a:buNone/>
            </a:pPr>
            <a:endParaRPr lang="pl-PL" sz="1800" dirty="0" smtClean="0"/>
          </a:p>
          <a:p>
            <a:pPr marL="114300" indent="0">
              <a:buNone/>
            </a:pPr>
            <a:r>
              <a:rPr lang="pl-PL" sz="1800" dirty="0" smtClean="0"/>
              <a:t> </a:t>
            </a:r>
            <a:endParaRPr lang="pl-PL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175915"/>
            <a:ext cx="3263203" cy="216024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43"/>
          <a:stretch/>
        </p:blipFill>
        <p:spPr>
          <a:xfrm>
            <a:off x="683568" y="4136615"/>
            <a:ext cx="3538675" cy="223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5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100" b="1" dirty="0" smtClean="0">
                <a:latin typeface="+mn-lt"/>
              </a:rPr>
              <a:t>Gminny Program Rewitalizacji  dla Gminy Brzeszcze do roku 2023</a:t>
            </a:r>
            <a:br>
              <a:rPr lang="pl-PL" sz="2100" b="1" dirty="0" smtClean="0">
                <a:latin typeface="+mn-lt"/>
              </a:rPr>
            </a:br>
            <a:r>
              <a:rPr lang="pl-PL" sz="2100" b="1" dirty="0" smtClean="0">
                <a:latin typeface="+mn-lt"/>
              </a:rPr>
              <a:t>XI posiedzenie Komitetu Rewitalizacji – 15.11.2023 r.</a:t>
            </a:r>
            <a:endParaRPr lang="pl-PL" sz="2100" b="1" dirty="0">
              <a:latin typeface="+mn-lt"/>
            </a:endParaRPr>
          </a:p>
        </p:txBody>
      </p:sp>
      <p:sp>
        <p:nvSpPr>
          <p:cNvPr id="5" name="Podtytu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pl-PL" sz="2100" b="1" dirty="0" smtClean="0">
                <a:solidFill>
                  <a:schemeClr val="tx2">
                    <a:lumMod val="75000"/>
                  </a:schemeClr>
                </a:solidFill>
              </a:rPr>
              <a:t>Lista zadań podstawowych – Gmina Brzeszcze</a:t>
            </a:r>
          </a:p>
          <a:p>
            <a:pPr marL="114300" indent="0">
              <a:buNone/>
            </a:pPr>
            <a:r>
              <a:rPr lang="pl-PL" sz="1800" b="1" dirty="0" smtClean="0">
                <a:solidFill>
                  <a:schemeClr val="tx2">
                    <a:lumMod val="75000"/>
                  </a:schemeClr>
                </a:solidFill>
              </a:rPr>
              <a:t>18. </a:t>
            </a:r>
            <a:r>
              <a:rPr lang="pl-PL" sz="1800" b="1" dirty="0" smtClean="0"/>
              <a:t>Program modernizacji obiektu sportowego KS Górnik Brzeszcze 32-620 Brzeszcze przy ul. Ofiar Oświęcimia 68 wraz z rozwojem oferty aktywnego spędzania czasu wolnego</a:t>
            </a:r>
          </a:p>
          <a:p>
            <a:pPr marL="114300" indent="0">
              <a:buNone/>
            </a:pPr>
            <a:endParaRPr lang="pl-PL" sz="1800" b="1" dirty="0">
              <a:solidFill>
                <a:schemeClr val="tx2">
                  <a:lumMod val="75000"/>
                </a:schemeClr>
              </a:solidFill>
            </a:endParaRPr>
          </a:p>
          <a:p>
            <a:pPr marL="114300" indent="0">
              <a:buNone/>
            </a:pPr>
            <a:r>
              <a:rPr lang="pl-PL" sz="1800" dirty="0" smtClean="0"/>
              <a:t>Modernizacja </a:t>
            </a:r>
            <a:r>
              <a:rPr lang="pl-PL" sz="1800" dirty="0"/>
              <a:t>stadionu KS „Górnik” </a:t>
            </a:r>
            <a:r>
              <a:rPr lang="pl-PL" sz="1800" dirty="0" smtClean="0"/>
              <a:t>Brzeszcze (2022 rok) - przebudowa </a:t>
            </a:r>
            <a:r>
              <a:rPr lang="pl-PL" sz="1800" dirty="0"/>
              <a:t>ogrodzenia, </a:t>
            </a:r>
            <a:r>
              <a:rPr lang="pl-PL" sz="1800" dirty="0" smtClean="0"/>
              <a:t>wymiana </a:t>
            </a:r>
            <a:r>
              <a:rPr lang="pl-PL" sz="1800" dirty="0"/>
              <a:t>oświetlenia boiska treningowego, </a:t>
            </a:r>
            <a:r>
              <a:rPr lang="pl-PL" sz="1800" dirty="0" smtClean="0"/>
              <a:t>budowa </a:t>
            </a:r>
            <a:r>
              <a:rPr lang="pl-PL" sz="1800" dirty="0" err="1"/>
              <a:t>piłkochwytów</a:t>
            </a:r>
            <a:r>
              <a:rPr lang="pl-PL" sz="1800" dirty="0"/>
              <a:t>, </a:t>
            </a:r>
            <a:r>
              <a:rPr lang="pl-PL" sz="1800" dirty="0" smtClean="0"/>
              <a:t>wymiana bramek boiska głównego, modernizacja bieżni lekkoatletycznej </a:t>
            </a:r>
          </a:p>
          <a:p>
            <a:pPr marL="114300" indent="0">
              <a:buNone/>
            </a:pPr>
            <a:endParaRPr lang="pl-PL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278229"/>
            <a:ext cx="3168352" cy="2106954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26"/>
          <a:stretch/>
        </p:blipFill>
        <p:spPr>
          <a:xfrm>
            <a:off x="4499992" y="4294253"/>
            <a:ext cx="3292701" cy="210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1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100" b="1" dirty="0" smtClean="0">
                <a:latin typeface="+mn-lt"/>
              </a:rPr>
              <a:t>Gminny Program Rewitalizacji  dla Gminy Brzeszcze do roku 2023</a:t>
            </a:r>
            <a:br>
              <a:rPr lang="pl-PL" sz="2100" b="1" dirty="0" smtClean="0">
                <a:latin typeface="+mn-lt"/>
              </a:rPr>
            </a:br>
            <a:r>
              <a:rPr lang="pl-PL" sz="2100" b="1" dirty="0" smtClean="0">
                <a:latin typeface="+mn-lt"/>
              </a:rPr>
              <a:t>XI posiedzenie Komitetu Rewitalizacji – 15.11.2023 r.</a:t>
            </a:r>
            <a:endParaRPr lang="pl-PL" sz="2100" b="1" dirty="0">
              <a:latin typeface="+mn-lt"/>
            </a:endParaRPr>
          </a:p>
        </p:txBody>
      </p:sp>
      <p:sp>
        <p:nvSpPr>
          <p:cNvPr id="5" name="Podtytuł 4"/>
          <p:cNvSpPr>
            <a:spLocks noGrp="1"/>
          </p:cNvSpPr>
          <p:nvPr>
            <p:ph idx="1"/>
          </p:nvPr>
        </p:nvSpPr>
        <p:spPr>
          <a:xfrm>
            <a:off x="457200" y="1600200"/>
            <a:ext cx="77152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l-PL" sz="2100" b="1" dirty="0" smtClean="0">
                <a:solidFill>
                  <a:schemeClr val="tx2">
                    <a:lumMod val="75000"/>
                  </a:schemeClr>
                </a:solidFill>
              </a:rPr>
              <a:t>Lista zadań podstawowych – Gmina Brzeszcze</a:t>
            </a:r>
          </a:p>
          <a:p>
            <a:pPr marL="114300" indent="0">
              <a:buNone/>
            </a:pPr>
            <a:r>
              <a:rPr lang="pl-PL" sz="1800" b="1" dirty="0" smtClean="0">
                <a:solidFill>
                  <a:schemeClr val="tx2">
                    <a:lumMod val="75000"/>
                  </a:schemeClr>
                </a:solidFill>
              </a:rPr>
              <a:t>18. </a:t>
            </a:r>
            <a:r>
              <a:rPr lang="pl-PL" sz="1800" b="1" dirty="0" smtClean="0"/>
              <a:t>Program modernizacji obiektu sportowego KS Górnik Brzeszcze 32-620 Brzeszcze przy ul. Ofiar Oświęcimia 68 wraz z rozwojem oferty aktywnego spędzania czasu wolnego</a:t>
            </a:r>
          </a:p>
          <a:p>
            <a:pPr marL="114300" indent="0">
              <a:buNone/>
            </a:pPr>
            <a:endParaRPr lang="pl-PL" sz="1800" b="1" dirty="0">
              <a:solidFill>
                <a:schemeClr val="tx2">
                  <a:lumMod val="75000"/>
                </a:schemeClr>
              </a:solidFill>
            </a:endParaRPr>
          </a:p>
          <a:p>
            <a:pPr marL="114300" indent="0">
              <a:buNone/>
            </a:pPr>
            <a:r>
              <a:rPr lang="pl-PL" sz="1800" dirty="0" smtClean="0"/>
              <a:t>				Modernizacja </a:t>
            </a:r>
            <a:r>
              <a:rPr lang="pl-PL" sz="1800" dirty="0"/>
              <a:t>stadionu KS „Górnik” </a:t>
            </a:r>
            <a:r>
              <a:rPr lang="pl-PL" sz="1800" dirty="0" smtClean="0"/>
              <a:t>					Brzeszcze – wartość zadania ok. 307 </a:t>
            </a:r>
            <a:r>
              <a:rPr lang="pl-PL" sz="1800" dirty="0" err="1" smtClean="0"/>
              <a:t>tys</a:t>
            </a:r>
            <a:r>
              <a:rPr lang="pl-PL" sz="1800" dirty="0" smtClean="0"/>
              <a:t>	.zł 				w tym dotacja budżetu </a:t>
            </a:r>
            <a:r>
              <a:rPr lang="pl-PL" sz="1800" dirty="0"/>
              <a:t>Województwa </a:t>
            </a:r>
            <a:r>
              <a:rPr lang="pl-PL" sz="1800" dirty="0" smtClean="0"/>
              <a:t>					Małopolskiego </a:t>
            </a:r>
            <a:r>
              <a:rPr lang="pl-PL" sz="1800" dirty="0"/>
              <a:t>w ramach programu </a:t>
            </a:r>
            <a:r>
              <a:rPr lang="pl-PL" sz="1800" dirty="0" smtClean="0"/>
              <a:t>					„Małopolska </a:t>
            </a:r>
            <a:r>
              <a:rPr lang="pl-PL" sz="1800" dirty="0"/>
              <a:t>Infrastruktura </a:t>
            </a:r>
            <a:r>
              <a:rPr lang="pl-PL" sz="1800" dirty="0" smtClean="0"/>
              <a:t>Rekreacyjno-				Sportowa </a:t>
            </a:r>
            <a:r>
              <a:rPr lang="pl-PL" sz="1800" dirty="0"/>
              <a:t>MIRS 2022</a:t>
            </a:r>
            <a:r>
              <a:rPr lang="pl-PL" sz="1800" dirty="0" smtClean="0"/>
              <a:t>” ok. 148 tys. zł</a:t>
            </a:r>
            <a:endParaRPr lang="pl-PL" sz="1800" dirty="0"/>
          </a:p>
          <a:p>
            <a:pPr marL="114300" indent="0">
              <a:buNone/>
            </a:pPr>
            <a:endParaRPr lang="pl-PL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996950"/>
            <a:ext cx="2736304" cy="360694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5157192"/>
            <a:ext cx="4572000" cy="10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00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100" b="1" dirty="0" smtClean="0">
                <a:latin typeface="+mn-lt"/>
              </a:rPr>
              <a:t>Gminny Program Rewitalizacji  dla Gminy Brzeszcze do roku 2023</a:t>
            </a:r>
            <a:br>
              <a:rPr lang="pl-PL" sz="2100" b="1" dirty="0" smtClean="0">
                <a:latin typeface="+mn-lt"/>
              </a:rPr>
            </a:br>
            <a:r>
              <a:rPr lang="pl-PL" sz="2100" b="1" dirty="0" smtClean="0">
                <a:latin typeface="+mn-lt"/>
              </a:rPr>
              <a:t>XI posiedzenie Komitetu Rewitalizacji – 15.11.2023 r.</a:t>
            </a:r>
            <a:endParaRPr lang="pl-PL" sz="2100" b="1" dirty="0">
              <a:latin typeface="+mn-lt"/>
            </a:endParaRPr>
          </a:p>
        </p:txBody>
      </p:sp>
      <p:sp>
        <p:nvSpPr>
          <p:cNvPr id="5" name="Podtytuł 4"/>
          <p:cNvSpPr>
            <a:spLocks noGrp="1"/>
          </p:cNvSpPr>
          <p:nvPr>
            <p:ph idx="1"/>
          </p:nvPr>
        </p:nvSpPr>
        <p:spPr>
          <a:xfrm>
            <a:off x="457200" y="1600200"/>
            <a:ext cx="7715200" cy="4800600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pl-PL" sz="2300" b="1" dirty="0" smtClean="0">
                <a:solidFill>
                  <a:schemeClr val="tx2">
                    <a:lumMod val="75000"/>
                  </a:schemeClr>
                </a:solidFill>
              </a:rPr>
              <a:t>Lista zadań podstawowych – Gmina Brzeszcze</a:t>
            </a:r>
          </a:p>
          <a:p>
            <a:pPr marL="114300" indent="0">
              <a:buNone/>
            </a:pPr>
            <a:r>
              <a:rPr lang="pl-PL" sz="1900" b="1" dirty="0" smtClean="0">
                <a:solidFill>
                  <a:schemeClr val="tx2">
                    <a:lumMod val="75000"/>
                  </a:schemeClr>
                </a:solidFill>
              </a:rPr>
              <a:t>18. </a:t>
            </a:r>
            <a:r>
              <a:rPr lang="pl-PL" sz="1900" b="1" dirty="0" smtClean="0"/>
              <a:t>Program modernizacji obiektu sportowego KS Górnik Brzeszcze 32-620 Brzeszcze przy ul. Ofiar Oświęcimia 68 wraz z rozwojem oferty aktywnego spędzania czasu wolnego</a:t>
            </a:r>
          </a:p>
          <a:p>
            <a:pPr marL="114300" indent="0">
              <a:buNone/>
            </a:pPr>
            <a:endParaRPr lang="pl-PL" sz="1800" b="1" dirty="0"/>
          </a:p>
          <a:p>
            <a:pPr marL="114300" indent="0">
              <a:buNone/>
            </a:pPr>
            <a:r>
              <a:rPr lang="pl-PL" sz="1900" b="1" dirty="0" smtClean="0"/>
              <a:t>Projekt koncepcyjny </a:t>
            </a:r>
            <a:br>
              <a:rPr lang="pl-PL" sz="1900" b="1" dirty="0" smtClean="0"/>
            </a:br>
            <a:r>
              <a:rPr lang="pl-PL" sz="1900" b="1" dirty="0" smtClean="0"/>
              <a:t>zagospodarowania terenu </a:t>
            </a:r>
            <a:br>
              <a:rPr lang="pl-PL" sz="1900" b="1" dirty="0" smtClean="0"/>
            </a:br>
            <a:r>
              <a:rPr lang="pl-PL" sz="1900" b="1" dirty="0" smtClean="0"/>
              <a:t>KS „Górnik” w Brzeszczach </a:t>
            </a:r>
          </a:p>
          <a:p>
            <a:pPr marL="114300" indent="0">
              <a:buNone/>
            </a:pPr>
            <a:endParaRPr lang="pl-PL" sz="1900" b="1" dirty="0" smtClean="0"/>
          </a:p>
          <a:p>
            <a:pPr marL="114300" indent="0">
              <a:buNone/>
            </a:pPr>
            <a:r>
              <a:rPr lang="pl-PL" sz="1900" dirty="0" smtClean="0"/>
              <a:t>(budowa </a:t>
            </a:r>
            <a:r>
              <a:rPr lang="pl-PL" sz="1900" dirty="0"/>
              <a:t>ogrodzonego stadionu </a:t>
            </a:r>
            <a:r>
              <a:rPr lang="pl-PL" sz="1900" dirty="0" smtClean="0"/>
              <a:t/>
            </a:r>
            <a:br>
              <a:rPr lang="pl-PL" sz="1900" dirty="0" smtClean="0"/>
            </a:br>
            <a:r>
              <a:rPr lang="pl-PL" sz="1900" dirty="0" smtClean="0"/>
              <a:t>lekkoatletycznego z budynkiem </a:t>
            </a:r>
            <a:br>
              <a:rPr lang="pl-PL" sz="1900" dirty="0" smtClean="0"/>
            </a:br>
            <a:r>
              <a:rPr lang="pl-PL" sz="1900" dirty="0" smtClean="0"/>
              <a:t>zawierającym </a:t>
            </a:r>
            <a:r>
              <a:rPr lang="pl-PL" sz="1900" dirty="0"/>
              <a:t>szatnie dla zawodników, </a:t>
            </a:r>
            <a:r>
              <a:rPr lang="pl-PL" sz="1900" dirty="0" smtClean="0"/>
              <a:t/>
            </a:r>
            <a:br>
              <a:rPr lang="pl-PL" sz="1900" dirty="0" smtClean="0"/>
            </a:br>
            <a:r>
              <a:rPr lang="pl-PL" sz="1900" dirty="0" smtClean="0"/>
              <a:t>bazę </a:t>
            </a:r>
            <a:r>
              <a:rPr lang="pl-PL" sz="1900" dirty="0"/>
              <a:t>hotelową oraz </a:t>
            </a:r>
            <a:r>
              <a:rPr lang="pl-PL" sz="1900" dirty="0" smtClean="0"/>
              <a:t>trybuny z dwoma </a:t>
            </a:r>
            <a:br>
              <a:rPr lang="pl-PL" sz="1900" dirty="0" smtClean="0"/>
            </a:br>
            <a:r>
              <a:rPr lang="pl-PL" sz="1900" dirty="0" smtClean="0"/>
              <a:t>trybunami </a:t>
            </a:r>
            <a:r>
              <a:rPr lang="pl-PL" sz="1900" dirty="0"/>
              <a:t>wolnostojącymi</a:t>
            </a:r>
            <a:r>
              <a:rPr lang="pl-PL" sz="1900" dirty="0" smtClean="0"/>
              <a:t>, </a:t>
            </a:r>
            <a:br>
              <a:rPr lang="pl-PL" sz="1900" dirty="0" smtClean="0"/>
            </a:br>
            <a:r>
              <a:rPr lang="pl-PL" sz="1900" dirty="0" smtClean="0"/>
              <a:t>budynkiem </a:t>
            </a:r>
            <a:r>
              <a:rPr lang="pl-PL" sz="1900" dirty="0"/>
              <a:t>magazynu sprzętu </a:t>
            </a:r>
            <a:r>
              <a:rPr lang="pl-PL" sz="1900" dirty="0" smtClean="0"/>
              <a:t/>
            </a:r>
            <a:br>
              <a:rPr lang="pl-PL" sz="1900" dirty="0" smtClean="0"/>
            </a:br>
            <a:r>
              <a:rPr lang="pl-PL" sz="1900" dirty="0" smtClean="0"/>
              <a:t>sportowego oraz budynkiem </a:t>
            </a:r>
            <a:r>
              <a:rPr lang="pl-PL" sz="1900" dirty="0"/>
              <a:t>kasy </a:t>
            </a:r>
            <a:r>
              <a:rPr lang="pl-PL" sz="1900" dirty="0" smtClean="0"/>
              <a:t>biletowej; </a:t>
            </a:r>
            <a:br>
              <a:rPr lang="pl-PL" sz="1900" dirty="0" smtClean="0"/>
            </a:br>
            <a:r>
              <a:rPr lang="pl-PL" sz="1900" dirty="0" smtClean="0"/>
              <a:t>budowa </a:t>
            </a:r>
            <a:r>
              <a:rPr lang="pl-PL" sz="1900" dirty="0"/>
              <a:t>hali </a:t>
            </a:r>
            <a:r>
              <a:rPr lang="pl-PL" sz="1900" dirty="0" smtClean="0"/>
              <a:t>sportowej; </a:t>
            </a:r>
            <a:br>
              <a:rPr lang="pl-PL" sz="1900" dirty="0" smtClean="0"/>
            </a:br>
            <a:r>
              <a:rPr lang="pl-PL" sz="1900" dirty="0" smtClean="0"/>
              <a:t>budowa </a:t>
            </a:r>
            <a:r>
              <a:rPr lang="pl-PL" sz="1900" dirty="0"/>
              <a:t>boiska piłkarskiego, </a:t>
            </a:r>
            <a:r>
              <a:rPr lang="pl-PL" sz="1900" dirty="0" smtClean="0"/>
              <a:t/>
            </a:r>
            <a:br>
              <a:rPr lang="pl-PL" sz="1900" dirty="0" smtClean="0"/>
            </a:br>
            <a:r>
              <a:rPr lang="pl-PL" sz="1900" dirty="0" smtClean="0"/>
              <a:t>boiska </a:t>
            </a:r>
            <a:r>
              <a:rPr lang="pl-PL" sz="1900" dirty="0"/>
              <a:t>wielofunkcyjnego oraz kortu </a:t>
            </a:r>
            <a:r>
              <a:rPr lang="pl-PL" sz="1900" dirty="0" smtClean="0"/>
              <a:t>tenisowego)</a:t>
            </a:r>
            <a:r>
              <a:rPr lang="pl-PL" sz="1800" dirty="0" smtClean="0"/>
              <a:t>			</a:t>
            </a:r>
            <a:endParaRPr lang="pl-PL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1" r="25609" b="25614"/>
          <a:stretch/>
        </p:blipFill>
        <p:spPr>
          <a:xfrm>
            <a:off x="4860032" y="2492896"/>
            <a:ext cx="2984789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87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100" b="1" dirty="0" smtClean="0">
                <a:latin typeface="+mn-lt"/>
              </a:rPr>
              <a:t>Gminny Program Rewitalizacji  dla Gminy Brzeszcze do roku 2023</a:t>
            </a:r>
            <a:br>
              <a:rPr lang="pl-PL" sz="2100" b="1" dirty="0" smtClean="0">
                <a:latin typeface="+mn-lt"/>
              </a:rPr>
            </a:br>
            <a:r>
              <a:rPr lang="pl-PL" sz="2100" b="1" dirty="0" smtClean="0">
                <a:latin typeface="+mn-lt"/>
              </a:rPr>
              <a:t>XI posiedzenie Komitetu Rewitalizacji – 15.11.2023 r.</a:t>
            </a:r>
            <a:endParaRPr lang="pl-PL" sz="2100" b="1" dirty="0">
              <a:latin typeface="+mn-lt"/>
            </a:endParaRPr>
          </a:p>
        </p:txBody>
      </p:sp>
      <p:sp>
        <p:nvSpPr>
          <p:cNvPr id="5" name="Podtytuł 4"/>
          <p:cNvSpPr>
            <a:spLocks noGrp="1"/>
          </p:cNvSpPr>
          <p:nvPr>
            <p:ph idx="1"/>
          </p:nvPr>
        </p:nvSpPr>
        <p:spPr>
          <a:xfrm>
            <a:off x="457200" y="1600200"/>
            <a:ext cx="77152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l-PL" sz="2300" b="1" dirty="0" smtClean="0">
                <a:solidFill>
                  <a:schemeClr val="tx2">
                    <a:lumMod val="75000"/>
                  </a:schemeClr>
                </a:solidFill>
              </a:rPr>
              <a:t>Lista zadań podstawowych – Gmina Brzeszcze</a:t>
            </a:r>
          </a:p>
          <a:p>
            <a:pPr marL="114300" indent="0">
              <a:buNone/>
            </a:pPr>
            <a:r>
              <a:rPr lang="pl-PL" sz="1900" b="1" dirty="0" smtClean="0">
                <a:solidFill>
                  <a:schemeClr val="tx2">
                    <a:lumMod val="75000"/>
                  </a:schemeClr>
                </a:solidFill>
              </a:rPr>
              <a:t>18. </a:t>
            </a:r>
            <a:r>
              <a:rPr lang="pl-PL" sz="1900" b="1" dirty="0" smtClean="0"/>
              <a:t>Program modernizacji obiektu sportowego KS Górnik Brzeszcze 32-620 Brzeszcze przy ul. Ofiar Oświęcimia 68 wraz z rozwojem oferty aktywnego spędzania czasu wolnego</a:t>
            </a:r>
          </a:p>
          <a:p>
            <a:pPr marL="114300" indent="0">
              <a:buNone/>
            </a:pPr>
            <a:endParaRPr lang="pl-PL" sz="1800" b="1" dirty="0"/>
          </a:p>
          <a:p>
            <a:pPr marL="114300" indent="0">
              <a:buNone/>
            </a:pPr>
            <a:r>
              <a:rPr lang="pl-PL" sz="1900" b="1" dirty="0" smtClean="0"/>
              <a:t>Budowa </a:t>
            </a:r>
            <a:r>
              <a:rPr lang="pl-PL" sz="1800" b="1" dirty="0" err="1" smtClean="0"/>
              <a:t>pumptracka</a:t>
            </a:r>
            <a:r>
              <a:rPr lang="pl-PL" sz="1800" b="1" dirty="0" smtClean="0"/>
              <a:t> na </a:t>
            </a:r>
            <a:r>
              <a:rPr lang="pl-PL" sz="1800" b="1" dirty="0"/>
              <a:t>obiekcie KS </a:t>
            </a:r>
            <a:r>
              <a:rPr lang="pl-PL" sz="1800" b="1" dirty="0" smtClean="0"/>
              <a:t>„Górnik” </a:t>
            </a:r>
            <a:r>
              <a:rPr lang="pl-PL" sz="1800" b="1" dirty="0"/>
              <a:t>w </a:t>
            </a:r>
            <a:r>
              <a:rPr lang="pl-PL" sz="1800" b="1" dirty="0" smtClean="0"/>
              <a:t>Brzeszczach </a:t>
            </a:r>
          </a:p>
          <a:p>
            <a:pPr marL="114300" indent="0">
              <a:buNone/>
            </a:pPr>
            <a:r>
              <a:rPr lang="pl-PL" sz="1500" b="1" dirty="0" smtClean="0"/>
              <a:t>(zadanie w trakcie realizacji, wartość zadania ok. 420 tys. zł, w tym dotacja ok. 263 tys. </a:t>
            </a:r>
            <a:r>
              <a:rPr lang="pl-PL" sz="1500" b="1" dirty="0"/>
              <a:t>z</a:t>
            </a:r>
            <a:r>
              <a:rPr lang="pl-PL" sz="1500" b="1" dirty="0" smtClean="0"/>
              <a:t>ł)</a:t>
            </a:r>
          </a:p>
          <a:p>
            <a:pPr marL="114300" indent="0">
              <a:buNone/>
            </a:pPr>
            <a:r>
              <a:rPr lang="pl-PL" sz="1800" b="1" dirty="0"/>
              <a:t>  </a:t>
            </a:r>
            <a:endParaRPr lang="pl-PL" sz="1900" b="1" dirty="0" smtClean="0"/>
          </a:p>
          <a:p>
            <a:pPr marL="114300" indent="0">
              <a:buNone/>
            </a:pPr>
            <a:r>
              <a:rPr lang="pl-PL" sz="1800" dirty="0" smtClean="0"/>
              <a:t>		</a:t>
            </a:r>
            <a:endParaRPr lang="pl-PL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797" y="6128462"/>
            <a:ext cx="5004048" cy="722807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821" y="3938160"/>
            <a:ext cx="3737992" cy="2246534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3"/>
          <a:stretch/>
        </p:blipFill>
        <p:spPr>
          <a:xfrm>
            <a:off x="611559" y="4077072"/>
            <a:ext cx="3115489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7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100" b="1" dirty="0" smtClean="0">
                <a:latin typeface="+mn-lt"/>
              </a:rPr>
              <a:t>Gminny Program Rewitalizacji  dla Gminy Brzeszcze do roku 2023</a:t>
            </a:r>
            <a:br>
              <a:rPr lang="pl-PL" sz="2100" b="1" dirty="0" smtClean="0">
                <a:latin typeface="+mn-lt"/>
              </a:rPr>
            </a:br>
            <a:r>
              <a:rPr lang="pl-PL" sz="2100" b="1" dirty="0" smtClean="0">
                <a:latin typeface="+mn-lt"/>
              </a:rPr>
              <a:t>XI posiedzenie Komitetu Rewitalizacji – 15.11.2023 r.</a:t>
            </a:r>
            <a:endParaRPr lang="pl-PL" sz="2100" b="1" dirty="0">
              <a:latin typeface="+mn-lt"/>
            </a:endParaRPr>
          </a:p>
        </p:txBody>
      </p:sp>
      <p:sp>
        <p:nvSpPr>
          <p:cNvPr id="5" name="Podtytuł 4"/>
          <p:cNvSpPr>
            <a:spLocks noGrp="1"/>
          </p:cNvSpPr>
          <p:nvPr>
            <p:ph idx="1"/>
          </p:nvPr>
        </p:nvSpPr>
        <p:spPr>
          <a:xfrm>
            <a:off x="323528" y="1600200"/>
            <a:ext cx="792088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l-PL" sz="2100" b="1" dirty="0" smtClean="0">
                <a:solidFill>
                  <a:schemeClr val="tx2">
                    <a:lumMod val="75000"/>
                  </a:schemeClr>
                </a:solidFill>
              </a:rPr>
              <a:t>Zadania zrealizowane na obszarze rewitalizacji, niewykazane w GPR</a:t>
            </a:r>
          </a:p>
          <a:p>
            <a:pPr marL="114300" indent="0">
              <a:buNone/>
            </a:pPr>
            <a:endParaRPr lang="pl-PL" sz="1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14300" indent="0">
              <a:buNone/>
            </a:pPr>
            <a:r>
              <a:rPr lang="pl-PL" sz="1800" b="1" dirty="0" smtClean="0"/>
              <a:t>Remont, przebudowa i modernizacja infrastruktury osiedlowej i komunikacyjnej, rekreacyjnej, sportowej i edukacyjnej:</a:t>
            </a:r>
          </a:p>
          <a:p>
            <a:pPr marL="114300" indent="0">
              <a:buNone/>
            </a:pPr>
            <a:r>
              <a:rPr lang="pl-PL" sz="1800" b="1" dirty="0" smtClean="0"/>
              <a:t> </a:t>
            </a:r>
          </a:p>
          <a:p>
            <a:pPr marL="114300" indent="0">
              <a:buNone/>
            </a:pPr>
            <a:r>
              <a:rPr lang="pl-PL" sz="1500" b="1" dirty="0" smtClean="0"/>
              <a:t>2023 rok </a:t>
            </a:r>
            <a:r>
              <a:rPr lang="pl-PL" sz="1500" dirty="0" smtClean="0"/>
              <a:t>– remont i przebudowa ulic: </a:t>
            </a:r>
            <a:br>
              <a:rPr lang="pl-PL" sz="1500" dirty="0" smtClean="0"/>
            </a:br>
            <a:r>
              <a:rPr lang="pl-PL" sz="1500" dirty="0" smtClean="0"/>
              <a:t>1 Maja, Konopnickiej, Żwirki i Wigury, </a:t>
            </a:r>
            <a:br>
              <a:rPr lang="pl-PL" sz="1500" dirty="0" smtClean="0"/>
            </a:br>
            <a:r>
              <a:rPr lang="pl-PL" sz="1500" dirty="0" smtClean="0"/>
              <a:t>Słowackiego </a:t>
            </a:r>
          </a:p>
          <a:p>
            <a:pPr marL="114300" indent="0">
              <a:buNone/>
            </a:pPr>
            <a:r>
              <a:rPr lang="pl-PL" sz="1500" b="1" dirty="0" smtClean="0"/>
              <a:t>2021 rok </a:t>
            </a:r>
            <a:r>
              <a:rPr lang="pl-PL" sz="1500" dirty="0" smtClean="0"/>
              <a:t>– przebudowa </a:t>
            </a:r>
            <a:r>
              <a:rPr lang="pl-PL" sz="1500" dirty="0"/>
              <a:t>dróg </a:t>
            </a:r>
            <a:r>
              <a:rPr lang="pl-PL" sz="1500" dirty="0" smtClean="0"/>
              <a:t/>
            </a:r>
            <a:br>
              <a:rPr lang="pl-PL" sz="1500" dirty="0" smtClean="0"/>
            </a:br>
            <a:r>
              <a:rPr lang="pl-PL" sz="1500" dirty="0" smtClean="0"/>
              <a:t>ul</a:t>
            </a:r>
            <a:r>
              <a:rPr lang="pl-PL" sz="1500" dirty="0"/>
              <a:t>. Prusa oraz ul. Królowej </a:t>
            </a:r>
            <a:r>
              <a:rPr lang="pl-PL" sz="1500" dirty="0" smtClean="0"/>
              <a:t>Jadwigi </a:t>
            </a:r>
          </a:p>
          <a:p>
            <a:pPr marL="114300" indent="0">
              <a:buNone/>
            </a:pPr>
            <a:r>
              <a:rPr lang="pl-PL" sz="1500" b="1" dirty="0" smtClean="0"/>
              <a:t>2021 rok </a:t>
            </a:r>
            <a:r>
              <a:rPr lang="pl-PL" sz="1500" dirty="0" smtClean="0"/>
              <a:t>- </a:t>
            </a:r>
            <a:r>
              <a:rPr lang="pl-PL" sz="1500" dirty="0"/>
              <a:t>przebudowa parkingu </a:t>
            </a:r>
            <a:endParaRPr lang="pl-PL" sz="1500" dirty="0" smtClean="0"/>
          </a:p>
          <a:p>
            <a:pPr marL="114300" indent="0">
              <a:buNone/>
            </a:pPr>
            <a:r>
              <a:rPr lang="pl-PL" sz="1500" dirty="0" smtClean="0"/>
              <a:t>na </a:t>
            </a:r>
            <a:r>
              <a:rPr lang="pl-PL" sz="1500" dirty="0"/>
              <a:t>Osiedlu </a:t>
            </a:r>
            <a:r>
              <a:rPr lang="pl-PL" sz="1500" dirty="0" smtClean="0"/>
              <a:t>Słowackiego</a:t>
            </a:r>
          </a:p>
          <a:p>
            <a:pPr marL="114300" indent="0">
              <a:buNone/>
            </a:pPr>
            <a:r>
              <a:rPr lang="pl-PL" sz="1500" b="1" dirty="0" smtClean="0"/>
              <a:t>2020 rok </a:t>
            </a:r>
            <a:r>
              <a:rPr lang="pl-PL" sz="1500" dirty="0" smtClean="0"/>
              <a:t>- </a:t>
            </a:r>
            <a:r>
              <a:rPr lang="pl-PL" sz="1500" dirty="0"/>
              <a:t>Rewitalizacja placu </a:t>
            </a:r>
            <a:r>
              <a:rPr lang="pl-PL" sz="1500" dirty="0" smtClean="0"/>
              <a:t>sportowo-</a:t>
            </a:r>
            <a:br>
              <a:rPr lang="pl-PL" sz="1500" dirty="0" smtClean="0"/>
            </a:br>
            <a:r>
              <a:rPr lang="pl-PL" sz="1500" dirty="0" smtClean="0"/>
              <a:t>rekreacyjnego </a:t>
            </a:r>
            <a:r>
              <a:rPr lang="pl-PL" sz="1500" dirty="0"/>
              <a:t>na ul. Słowackiego </a:t>
            </a:r>
          </a:p>
          <a:p>
            <a:pPr marL="114300" indent="0">
              <a:buNone/>
            </a:pPr>
            <a:r>
              <a:rPr lang="pl-PL" sz="1500" b="1" dirty="0" smtClean="0"/>
              <a:t>2023 rok </a:t>
            </a:r>
            <a:r>
              <a:rPr lang="pl-PL" sz="1500" dirty="0" smtClean="0"/>
              <a:t>- rozbudowa budynku </a:t>
            </a:r>
            <a:br>
              <a:rPr lang="pl-PL" sz="1500" dirty="0" smtClean="0"/>
            </a:br>
            <a:r>
              <a:rPr lang="pl-PL" sz="1500" dirty="0" smtClean="0"/>
              <a:t>Szkoły </a:t>
            </a:r>
            <a:r>
              <a:rPr lang="pl-PL" sz="1500" dirty="0"/>
              <a:t>P</a:t>
            </a:r>
            <a:r>
              <a:rPr lang="pl-PL" sz="1500" dirty="0" smtClean="0"/>
              <a:t>odstawowej nr 2 w Brzeszczach </a:t>
            </a:r>
            <a:br>
              <a:rPr lang="pl-PL" sz="1500" dirty="0" smtClean="0"/>
            </a:br>
            <a:r>
              <a:rPr lang="pl-PL" sz="1500" dirty="0" smtClean="0"/>
              <a:t>(zadanie w trakcie realizacji)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" t="11703" r="27534" b="5641"/>
          <a:stretch/>
        </p:blipFill>
        <p:spPr>
          <a:xfrm>
            <a:off x="3995935" y="2996952"/>
            <a:ext cx="4207273" cy="335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7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100" b="1" dirty="0" smtClean="0">
                <a:latin typeface="+mn-lt"/>
              </a:rPr>
              <a:t>Gminny Program Rewitalizacji  dla Gminy Brzeszcze do roku 2023</a:t>
            </a:r>
            <a:br>
              <a:rPr lang="pl-PL" sz="2100" b="1" dirty="0" smtClean="0">
                <a:latin typeface="+mn-lt"/>
              </a:rPr>
            </a:br>
            <a:r>
              <a:rPr lang="pl-PL" sz="2100" b="1" dirty="0" smtClean="0">
                <a:latin typeface="+mn-lt"/>
              </a:rPr>
              <a:t>XI posiedzenie Komitetu Rewitalizacji – 15.11.2023 r.</a:t>
            </a:r>
            <a:endParaRPr lang="pl-PL" sz="2100" b="1" dirty="0">
              <a:latin typeface="+mn-lt"/>
            </a:endParaRPr>
          </a:p>
        </p:txBody>
      </p:sp>
      <p:sp>
        <p:nvSpPr>
          <p:cNvPr id="5" name="Podtytuł 4"/>
          <p:cNvSpPr>
            <a:spLocks noGrp="1"/>
          </p:cNvSpPr>
          <p:nvPr>
            <p:ph idx="1"/>
          </p:nvPr>
        </p:nvSpPr>
        <p:spPr>
          <a:xfrm>
            <a:off x="323528" y="1600200"/>
            <a:ext cx="7920880" cy="48006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pl-PL" sz="2100" b="1" dirty="0" smtClean="0">
                <a:solidFill>
                  <a:schemeClr val="tx2">
                    <a:lumMod val="75000"/>
                  </a:schemeClr>
                </a:solidFill>
              </a:rPr>
              <a:t>Zadania zrealizowane na obszarze rewitalizacji, niewykazane w GPR</a:t>
            </a:r>
          </a:p>
          <a:p>
            <a:pPr marL="114300" indent="0">
              <a:buNone/>
            </a:pPr>
            <a:endParaRPr lang="pl-PL" sz="1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14300" indent="0">
              <a:buNone/>
            </a:pPr>
            <a:r>
              <a:rPr lang="pl-PL" sz="1800" b="1" dirty="0" smtClean="0"/>
              <a:t>Remont, przebudowa i modernizacja infrastruktury osiedlowej, komunikacyjnej, kanalizacyjnej, rekreacyjnej, sportowej i edukacyjnej:</a:t>
            </a:r>
          </a:p>
          <a:p>
            <a:pPr marL="114300" indent="0">
              <a:buNone/>
            </a:pPr>
            <a:r>
              <a:rPr lang="pl-PL" sz="1800" b="1" dirty="0" smtClean="0"/>
              <a:t> </a:t>
            </a:r>
          </a:p>
          <a:p>
            <a:pPr marL="114300" indent="0">
              <a:buNone/>
            </a:pPr>
            <a:r>
              <a:rPr lang="pl-PL" sz="1500" b="1" dirty="0" smtClean="0"/>
              <a:t>2017 </a:t>
            </a:r>
            <a:r>
              <a:rPr lang="pl-PL" sz="1500" b="1" dirty="0" smtClean="0"/>
              <a:t>– 2019 :</a:t>
            </a:r>
          </a:p>
          <a:p>
            <a:pPr marL="114300" indent="0">
              <a:buNone/>
            </a:pPr>
            <a:r>
              <a:rPr lang="pl-PL" sz="1500" b="1" dirty="0" smtClean="0"/>
              <a:t>- </a:t>
            </a:r>
            <a:r>
              <a:rPr lang="pl-PL" sz="1500" dirty="0"/>
              <a:t>Budowa kanalizacji sanitarnej w rejonie </a:t>
            </a:r>
            <a:br>
              <a:rPr lang="pl-PL" sz="1500" dirty="0"/>
            </a:br>
            <a:r>
              <a:rPr lang="pl-PL" sz="1500" dirty="0"/>
              <a:t>ulic: Górniczej, Kościuszki, Sienkiewicza, Matejki, </a:t>
            </a:r>
            <a:br>
              <a:rPr lang="pl-PL" sz="1500" dirty="0"/>
            </a:br>
            <a:r>
              <a:rPr lang="pl-PL" sz="1500" dirty="0"/>
              <a:t>Parkowej, Ofiar Oświęcimia (</a:t>
            </a:r>
            <a:r>
              <a:rPr lang="pl-PL" sz="1500" dirty="0" smtClean="0"/>
              <a:t>rejon </a:t>
            </a:r>
            <a:r>
              <a:rPr lang="pl-PL" sz="1500" dirty="0"/>
              <a:t>strefy </a:t>
            </a:r>
            <a:br>
              <a:rPr lang="pl-PL" sz="1500" dirty="0"/>
            </a:br>
            <a:r>
              <a:rPr lang="pl-PL" sz="1500" dirty="0"/>
              <a:t>przemysłowej, hali sportowej/stadionu, stacji </a:t>
            </a:r>
            <a:r>
              <a:rPr lang="pl-PL" sz="1500" dirty="0" smtClean="0"/>
              <a:t>paliw) </a:t>
            </a:r>
            <a:endParaRPr lang="pl-PL" sz="1500" dirty="0"/>
          </a:p>
          <a:p>
            <a:pPr marL="114300" indent="0">
              <a:buNone/>
            </a:pPr>
            <a:r>
              <a:rPr lang="pl-PL" sz="1500" dirty="0"/>
              <a:t>- Budowa i renowacja kanalizacji deszczowej </a:t>
            </a:r>
            <a:br>
              <a:rPr lang="pl-PL" sz="1500" dirty="0"/>
            </a:br>
            <a:r>
              <a:rPr lang="pl-PL" sz="1500" dirty="0"/>
              <a:t>w ul. Górniczej </a:t>
            </a:r>
          </a:p>
          <a:p>
            <a:pPr marL="114300" indent="0">
              <a:buNone/>
            </a:pPr>
            <a:r>
              <a:rPr lang="pl-PL" sz="1500" dirty="0" smtClean="0"/>
              <a:t>- Przebudowa </a:t>
            </a:r>
            <a:r>
              <a:rPr lang="pl-PL" sz="1500" dirty="0"/>
              <a:t>ul. Sienkiewicza, przebudowa </a:t>
            </a:r>
            <a:br>
              <a:rPr lang="pl-PL" sz="1500" dirty="0"/>
            </a:br>
            <a:r>
              <a:rPr lang="pl-PL" sz="1500" dirty="0"/>
              <a:t>chodników wzdłuż ulic Matejki,  Kościuszki </a:t>
            </a:r>
            <a:endParaRPr lang="pl-PL" sz="1500" dirty="0" smtClean="0"/>
          </a:p>
          <a:p>
            <a:pPr marL="114300" indent="0">
              <a:buNone/>
            </a:pPr>
            <a:r>
              <a:rPr lang="pl-PL" sz="1500" b="1" dirty="0" smtClean="0"/>
              <a:t>2021 rok : </a:t>
            </a:r>
            <a:r>
              <a:rPr lang="pl-PL" sz="1500" dirty="0" smtClean="0"/>
              <a:t>budowa drogi pożarowej </a:t>
            </a:r>
            <a:br>
              <a:rPr lang="pl-PL" sz="1500" dirty="0" smtClean="0"/>
            </a:br>
            <a:r>
              <a:rPr lang="pl-PL" sz="1500" dirty="0" smtClean="0"/>
              <a:t>do Szkoły Podstawowej nr 1 w Brzeszczach</a:t>
            </a:r>
          </a:p>
          <a:p>
            <a:pPr marL="114300" indent="0">
              <a:buNone/>
            </a:pPr>
            <a:r>
              <a:rPr lang="pl-PL" sz="1500" b="1" dirty="0"/>
              <a:t>2023 rok: </a:t>
            </a:r>
            <a:r>
              <a:rPr lang="pl-PL" sz="1500" dirty="0" smtClean="0"/>
              <a:t>budowa </a:t>
            </a:r>
            <a:r>
              <a:rPr lang="pl-PL" sz="1500" dirty="0"/>
              <a:t>placów zabaw na osiedlach</a:t>
            </a:r>
            <a:br>
              <a:rPr lang="pl-PL" sz="1500" dirty="0"/>
            </a:br>
            <a:r>
              <a:rPr lang="pl-PL" sz="1500" dirty="0" smtClean="0"/>
              <a:t>Stara </a:t>
            </a:r>
            <a:r>
              <a:rPr lang="pl-PL" sz="1500" dirty="0"/>
              <a:t>Kolonia, Nowa Kolonia</a:t>
            </a:r>
          </a:p>
          <a:p>
            <a:pPr marL="114300" indent="0">
              <a:buNone/>
            </a:pPr>
            <a:endParaRPr lang="pl-PL" sz="1500" dirty="0"/>
          </a:p>
          <a:p>
            <a:pPr marL="114300" indent="0">
              <a:buNone/>
            </a:pPr>
            <a:endParaRPr lang="pl-PL" sz="1500" b="1" dirty="0" smtClean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" t="8097" r="29101" b="10710"/>
          <a:stretch/>
        </p:blipFill>
        <p:spPr>
          <a:xfrm>
            <a:off x="4525888" y="3140968"/>
            <a:ext cx="3758762" cy="286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5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100" b="1" dirty="0" smtClean="0">
                <a:latin typeface="+mn-lt"/>
              </a:rPr>
              <a:t>Gminny Program Rewitalizacji  dla Gminy Brzeszcze do roku 2023</a:t>
            </a:r>
            <a:br>
              <a:rPr lang="pl-PL" sz="2100" b="1" dirty="0" smtClean="0">
                <a:latin typeface="+mn-lt"/>
              </a:rPr>
            </a:br>
            <a:r>
              <a:rPr lang="pl-PL" sz="2100" b="1" dirty="0" smtClean="0">
                <a:latin typeface="+mn-lt"/>
              </a:rPr>
              <a:t>XI posiedzenie Komitetu Rewitalizacji – 15.11.2023 r.</a:t>
            </a:r>
            <a:endParaRPr lang="pl-PL" sz="2100" b="1" dirty="0">
              <a:latin typeface="+mn-lt"/>
            </a:endParaRPr>
          </a:p>
        </p:txBody>
      </p:sp>
      <p:sp>
        <p:nvSpPr>
          <p:cNvPr id="5" name="Podtytu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pl-PL" sz="2800" b="1" dirty="0" smtClean="0">
                <a:solidFill>
                  <a:schemeClr val="tx2">
                    <a:lumMod val="75000"/>
                  </a:schemeClr>
                </a:solidFill>
              </a:rPr>
              <a:t>Ewaluacja Gminnego Programu Rewitalizacji:</a:t>
            </a:r>
          </a:p>
          <a:p>
            <a:pPr marL="114300" indent="0">
              <a:buNone/>
            </a:pPr>
            <a:r>
              <a:rPr lang="pl-PL" sz="2600" dirty="0">
                <a:solidFill>
                  <a:schemeClr val="tx2">
                    <a:lumMod val="75000"/>
                  </a:schemeClr>
                </a:solidFill>
              </a:rPr>
              <a:t>Monitorowanie </a:t>
            </a:r>
            <a:r>
              <a:rPr lang="pl-PL" sz="2600" dirty="0" smtClean="0">
                <a:solidFill>
                  <a:schemeClr val="tx2">
                    <a:lumMod val="75000"/>
                  </a:schemeClr>
                </a:solidFill>
              </a:rPr>
              <a:t>i ewaluacja GPR polega na gromadzeniu </a:t>
            </a:r>
            <a:r>
              <a:rPr lang="pl-PL" sz="2600" dirty="0">
                <a:solidFill>
                  <a:schemeClr val="tx2">
                    <a:lumMod val="75000"/>
                  </a:schemeClr>
                </a:solidFill>
              </a:rPr>
              <a:t>i </a:t>
            </a:r>
            <a:r>
              <a:rPr lang="pl-PL" sz="2600" dirty="0" smtClean="0">
                <a:solidFill>
                  <a:schemeClr val="tx2">
                    <a:lumMod val="75000"/>
                  </a:schemeClr>
                </a:solidFill>
              </a:rPr>
              <a:t>analizowaniu wiarygodnych </a:t>
            </a:r>
            <a:r>
              <a:rPr lang="pl-PL" sz="2600" dirty="0">
                <a:solidFill>
                  <a:schemeClr val="tx2">
                    <a:lumMod val="75000"/>
                  </a:schemeClr>
                </a:solidFill>
              </a:rPr>
              <a:t>danych dotyczących wyznaczonych obszarów objętych </a:t>
            </a:r>
            <a:r>
              <a:rPr lang="pl-PL" sz="2600" dirty="0" smtClean="0">
                <a:solidFill>
                  <a:schemeClr val="tx2">
                    <a:lumMod val="75000"/>
                  </a:schemeClr>
                </a:solidFill>
              </a:rPr>
              <a:t>działaniami rewitalizacyjnymi </a:t>
            </a:r>
            <a:r>
              <a:rPr lang="pl-PL" sz="2600" dirty="0">
                <a:solidFill>
                  <a:schemeClr val="tx2">
                    <a:lumMod val="75000"/>
                  </a:schemeClr>
                </a:solidFill>
              </a:rPr>
              <a:t>oraz </a:t>
            </a:r>
            <a:r>
              <a:rPr lang="pl-PL" sz="2600" dirty="0" smtClean="0">
                <a:solidFill>
                  <a:schemeClr val="tx2">
                    <a:lumMod val="75000"/>
                  </a:schemeClr>
                </a:solidFill>
              </a:rPr>
              <a:t>formułowaniu </a:t>
            </a:r>
            <a:r>
              <a:rPr lang="pl-PL" sz="2600" dirty="0">
                <a:solidFill>
                  <a:schemeClr val="tx2">
                    <a:lumMod val="75000"/>
                  </a:schemeClr>
                </a:solidFill>
              </a:rPr>
              <a:t>na ich podstawie ocen </a:t>
            </a:r>
            <a:r>
              <a:rPr lang="pl-PL" sz="2600" dirty="0" smtClean="0">
                <a:solidFill>
                  <a:schemeClr val="tx2">
                    <a:lumMod val="75000"/>
                  </a:schemeClr>
                </a:solidFill>
              </a:rPr>
              <a:t>skuteczności i </a:t>
            </a:r>
            <a:r>
              <a:rPr lang="pl-PL" sz="2600" dirty="0">
                <a:solidFill>
                  <a:schemeClr val="tx2">
                    <a:lumMod val="75000"/>
                  </a:schemeClr>
                </a:solidFill>
              </a:rPr>
              <a:t>efektywności tychże procesów. </a:t>
            </a:r>
            <a:endParaRPr lang="pl-PL" sz="2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14300" indent="0">
              <a:buNone/>
            </a:pPr>
            <a:r>
              <a:rPr lang="pl-PL" sz="2600" dirty="0" smtClean="0">
                <a:solidFill>
                  <a:schemeClr val="tx2">
                    <a:lumMod val="75000"/>
                  </a:schemeClr>
                </a:solidFill>
              </a:rPr>
              <a:t>Monitoring i ewaluacja ma na celu </a:t>
            </a:r>
            <a:r>
              <a:rPr lang="pl-PL" sz="2600" dirty="0">
                <a:solidFill>
                  <a:schemeClr val="tx2">
                    <a:lumMod val="75000"/>
                  </a:schemeClr>
                </a:solidFill>
              </a:rPr>
              <a:t>przede wszystkim zapewnienie zgodności działań </a:t>
            </a:r>
            <a:r>
              <a:rPr lang="pl-PL" sz="2600" dirty="0" smtClean="0">
                <a:solidFill>
                  <a:schemeClr val="tx2">
                    <a:lumMod val="75000"/>
                  </a:schemeClr>
                </a:solidFill>
              </a:rPr>
              <a:t>wynikających z </a:t>
            </a:r>
            <a:r>
              <a:rPr lang="pl-PL" sz="2600" dirty="0">
                <a:solidFill>
                  <a:schemeClr val="tx2">
                    <a:lumMod val="75000"/>
                  </a:schemeClr>
                </a:solidFill>
              </a:rPr>
              <a:t>programu względem przyjętych założeń, na tle zdiagnozowanej </a:t>
            </a:r>
            <a:r>
              <a:rPr lang="pl-PL" sz="2600" dirty="0" smtClean="0">
                <a:solidFill>
                  <a:schemeClr val="tx2">
                    <a:lumMod val="75000"/>
                  </a:schemeClr>
                </a:solidFill>
              </a:rPr>
              <a:t>sytuacji problemowej</a:t>
            </a:r>
            <a:r>
              <a:rPr lang="pl-PL" sz="26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pl-PL" sz="2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14300" indent="0">
              <a:buNone/>
            </a:pPr>
            <a:r>
              <a:rPr lang="pl-PL" sz="2600" dirty="0" smtClean="0">
                <a:solidFill>
                  <a:schemeClr val="tx2">
                    <a:lumMod val="75000"/>
                  </a:schemeClr>
                </a:solidFill>
              </a:rPr>
              <a:t>Proces </a:t>
            </a:r>
            <a:r>
              <a:rPr lang="pl-PL" sz="2600" dirty="0">
                <a:solidFill>
                  <a:schemeClr val="tx2">
                    <a:lumMod val="75000"/>
                  </a:schemeClr>
                </a:solidFill>
              </a:rPr>
              <a:t>monitorowania </a:t>
            </a:r>
            <a:r>
              <a:rPr lang="pl-PL" sz="2600" dirty="0" smtClean="0">
                <a:solidFill>
                  <a:schemeClr val="tx2">
                    <a:lumMod val="75000"/>
                  </a:schemeClr>
                </a:solidFill>
              </a:rPr>
              <a:t>odnosi </a:t>
            </a:r>
            <a:r>
              <a:rPr lang="pl-PL" sz="2600" dirty="0">
                <a:solidFill>
                  <a:schemeClr val="tx2">
                    <a:lumMod val="75000"/>
                  </a:schemeClr>
                </a:solidFill>
              </a:rPr>
              <a:t>się </a:t>
            </a:r>
            <a:r>
              <a:rPr lang="pl-PL" sz="2600" dirty="0" smtClean="0">
                <a:solidFill>
                  <a:schemeClr val="tx2">
                    <a:lumMod val="75000"/>
                  </a:schemeClr>
                </a:solidFill>
              </a:rPr>
              <a:t>zarówno </a:t>
            </a:r>
            <a:r>
              <a:rPr lang="pl-PL" sz="2600" dirty="0">
                <a:solidFill>
                  <a:schemeClr val="tx2">
                    <a:lumMod val="75000"/>
                  </a:schemeClr>
                </a:solidFill>
              </a:rPr>
              <a:t>do </a:t>
            </a:r>
            <a:r>
              <a:rPr lang="pl-PL" sz="2600" dirty="0" smtClean="0">
                <a:solidFill>
                  <a:schemeClr val="tx2">
                    <a:lumMod val="75000"/>
                  </a:schemeClr>
                </a:solidFill>
              </a:rPr>
              <a:t>wskaźników, które </a:t>
            </a:r>
            <a:r>
              <a:rPr lang="pl-PL" sz="2600" dirty="0">
                <a:solidFill>
                  <a:schemeClr val="tx2">
                    <a:lumMod val="75000"/>
                  </a:schemeClr>
                </a:solidFill>
              </a:rPr>
              <a:t>pozwalają określić stan obszarów objętych rewitalizacją, tempo i </a:t>
            </a:r>
            <a:r>
              <a:rPr lang="pl-PL" sz="2600" dirty="0" smtClean="0">
                <a:solidFill>
                  <a:schemeClr val="tx2">
                    <a:lumMod val="75000"/>
                  </a:schemeClr>
                </a:solidFill>
              </a:rPr>
              <a:t>kierunek zachodzących </a:t>
            </a:r>
            <a:r>
              <a:rPr lang="pl-PL" sz="2600" dirty="0">
                <a:solidFill>
                  <a:schemeClr val="tx2">
                    <a:lumMod val="75000"/>
                  </a:schemeClr>
                </a:solidFill>
              </a:rPr>
              <a:t>zmian w wymiarze ogólnym, jak również postęp w zakresie </a:t>
            </a:r>
            <a:r>
              <a:rPr lang="pl-PL" sz="2600" dirty="0" smtClean="0">
                <a:solidFill>
                  <a:schemeClr val="tx2">
                    <a:lumMod val="75000"/>
                  </a:schemeClr>
                </a:solidFill>
              </a:rPr>
              <a:t>wdrażania poszczególnych </a:t>
            </a:r>
            <a:r>
              <a:rPr lang="pl-PL" sz="2600" dirty="0">
                <a:solidFill>
                  <a:schemeClr val="tx2">
                    <a:lumMod val="75000"/>
                  </a:schemeClr>
                </a:solidFill>
              </a:rPr>
              <a:t>projektów rewitalizacyjnych.</a:t>
            </a:r>
          </a:p>
        </p:txBody>
      </p:sp>
    </p:spTree>
    <p:extLst>
      <p:ext uri="{BB962C8B-B14F-4D97-AF65-F5344CB8AC3E}">
        <p14:creationId xmlns:p14="http://schemas.microsoft.com/office/powerpoint/2010/main" val="152888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100" b="1" dirty="0" smtClean="0">
                <a:latin typeface="+mn-lt"/>
              </a:rPr>
              <a:t>Gminny Program Rewitalizacji  dla Gminy Brzeszcze do roku 2023</a:t>
            </a:r>
            <a:br>
              <a:rPr lang="pl-PL" sz="2100" b="1" dirty="0" smtClean="0">
                <a:latin typeface="+mn-lt"/>
              </a:rPr>
            </a:br>
            <a:r>
              <a:rPr lang="pl-PL" sz="2100" b="1" dirty="0" smtClean="0">
                <a:latin typeface="+mn-lt"/>
              </a:rPr>
              <a:t>XI posiedzenie Komitetu Rewitalizacji – 15.11.2023 r.</a:t>
            </a:r>
            <a:endParaRPr lang="pl-PL" sz="2100" b="1" dirty="0">
              <a:latin typeface="+mn-lt"/>
            </a:endParaRPr>
          </a:p>
        </p:txBody>
      </p:sp>
      <p:sp>
        <p:nvSpPr>
          <p:cNvPr id="5" name="Podtytuł 4"/>
          <p:cNvSpPr>
            <a:spLocks noGrp="1"/>
          </p:cNvSpPr>
          <p:nvPr>
            <p:ph idx="1"/>
          </p:nvPr>
        </p:nvSpPr>
        <p:spPr>
          <a:xfrm>
            <a:off x="457200" y="1268760"/>
            <a:ext cx="7620000" cy="513204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l-PL" sz="2800" b="1" dirty="0" smtClean="0">
                <a:solidFill>
                  <a:schemeClr val="tx2">
                    <a:lumMod val="75000"/>
                  </a:schemeClr>
                </a:solidFill>
              </a:rPr>
              <a:t>Ewaluacja Gminnego Programu Rewitalizacji:</a:t>
            </a:r>
          </a:p>
          <a:p>
            <a:pPr marL="114300" indent="0">
              <a:buNone/>
            </a:pPr>
            <a:r>
              <a:rPr lang="pl-PL" sz="1800" dirty="0" smtClean="0"/>
              <a:t>W GPR zamieszczono wykaz </a:t>
            </a:r>
            <a:r>
              <a:rPr lang="pl-PL" sz="1800" dirty="0"/>
              <a:t>wskaźników określających postęp w osiąganiu </a:t>
            </a:r>
            <a:r>
              <a:rPr lang="pl-PL" sz="1800" dirty="0" smtClean="0"/>
              <a:t>celów rewitalizacji </a:t>
            </a:r>
            <a:r>
              <a:rPr lang="pl-PL" sz="1800" dirty="0"/>
              <a:t>wraz z odniesieniem do źródeł ich pomiaru. </a:t>
            </a:r>
            <a:r>
              <a:rPr lang="pl-PL" sz="1800" dirty="0" smtClean="0"/>
              <a:t>Dla </a:t>
            </a:r>
            <a:r>
              <a:rPr lang="pl-PL" sz="1800" dirty="0"/>
              <a:t>wskaźników </a:t>
            </a:r>
            <a:r>
              <a:rPr lang="pl-PL" sz="1800" dirty="0" smtClean="0"/>
              <a:t>nie wyznaczono </a:t>
            </a:r>
            <a:r>
              <a:rPr lang="pl-PL" sz="1800" dirty="0"/>
              <a:t>wartości docelowej, badana będzie ich zmiana w stosunku do </a:t>
            </a:r>
            <a:r>
              <a:rPr lang="pl-PL" sz="1800" dirty="0" smtClean="0"/>
              <a:t>wartości początkowej </a:t>
            </a:r>
            <a:r>
              <a:rPr lang="pl-PL" sz="1800" dirty="0"/>
              <a:t>(wzrost lub spadek</a:t>
            </a:r>
            <a:r>
              <a:rPr lang="pl-PL" sz="1800" dirty="0" smtClean="0"/>
              <a:t>).</a:t>
            </a:r>
          </a:p>
          <a:p>
            <a:pPr marL="114300" indent="0">
              <a:buNone/>
            </a:pPr>
            <a:endParaRPr lang="pl-PL" sz="1800" dirty="0" smtClean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068960"/>
            <a:ext cx="648269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3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100" b="1" dirty="0" smtClean="0">
                <a:latin typeface="+mn-lt"/>
              </a:rPr>
              <a:t>Gminny Program Rewitalizacji  dla Gminy Brzeszcze do roku 2023</a:t>
            </a:r>
            <a:br>
              <a:rPr lang="pl-PL" sz="2100" b="1" dirty="0" smtClean="0">
                <a:latin typeface="+mn-lt"/>
              </a:rPr>
            </a:br>
            <a:r>
              <a:rPr lang="pl-PL" sz="2100" b="1" dirty="0" smtClean="0">
                <a:latin typeface="+mn-lt"/>
              </a:rPr>
              <a:t>XI posiedzenie Komitetu Rewitalizacji – 15.11.2023 r.</a:t>
            </a:r>
            <a:endParaRPr lang="pl-PL" sz="2100" b="1" dirty="0">
              <a:latin typeface="+mn-lt"/>
            </a:endParaRPr>
          </a:p>
        </p:txBody>
      </p:sp>
      <p:sp>
        <p:nvSpPr>
          <p:cNvPr id="5" name="Podtytuł 4"/>
          <p:cNvSpPr>
            <a:spLocks noGrp="1"/>
          </p:cNvSpPr>
          <p:nvPr>
            <p:ph idx="1"/>
          </p:nvPr>
        </p:nvSpPr>
        <p:spPr>
          <a:xfrm>
            <a:off x="457200" y="1268760"/>
            <a:ext cx="7620000" cy="513204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l-PL" sz="2800" b="1" dirty="0" smtClean="0">
                <a:solidFill>
                  <a:schemeClr val="tx2">
                    <a:lumMod val="75000"/>
                  </a:schemeClr>
                </a:solidFill>
              </a:rPr>
              <a:t>Ewaluacja Gminnego Programu Rewitalizacji:</a:t>
            </a:r>
          </a:p>
          <a:p>
            <a:pPr marL="114300" indent="0">
              <a:buNone/>
            </a:pPr>
            <a:endParaRPr lang="pl-PL" sz="1800" dirty="0" smtClean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5"/>
          <a:stretch/>
        </p:blipFill>
        <p:spPr>
          <a:xfrm>
            <a:off x="1403648" y="1772816"/>
            <a:ext cx="5616624" cy="466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5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100" b="1" dirty="0" smtClean="0">
                <a:latin typeface="+mn-lt"/>
              </a:rPr>
              <a:t>Gminny Program Rewitalizacji  dla Gminy Brzeszcze do roku 2023</a:t>
            </a:r>
            <a:br>
              <a:rPr lang="pl-PL" sz="2100" b="1" dirty="0" smtClean="0">
                <a:latin typeface="+mn-lt"/>
              </a:rPr>
            </a:br>
            <a:r>
              <a:rPr lang="pl-PL" sz="2100" b="1" dirty="0" smtClean="0">
                <a:latin typeface="+mn-lt"/>
              </a:rPr>
              <a:t>XI posiedzenie Komitetu Rewitalizacji – 15.11.2023 r.</a:t>
            </a:r>
            <a:endParaRPr lang="pl-PL" sz="2100" b="1" dirty="0">
              <a:latin typeface="+mn-lt"/>
            </a:endParaRPr>
          </a:p>
        </p:txBody>
      </p:sp>
      <p:sp>
        <p:nvSpPr>
          <p:cNvPr id="5" name="Podtytu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  <a:t>Rewitalizacja na obszarze Gminy Brzeszcze – kalendarium:</a:t>
            </a:r>
          </a:p>
          <a:p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  <a:t>18 sierpnia – 2 września 2016 roku – nabór kart </a:t>
            </a:r>
            <a:r>
              <a:rPr lang="pl-PL" sz="2400" dirty="0" smtClean="0"/>
              <a:t>zadań </a:t>
            </a:r>
            <a:r>
              <a:rPr lang="pl-PL" sz="2400" dirty="0"/>
              <a:t>planowanych do realizacji w ramach Gminnego Programu Rewitalizacji</a:t>
            </a:r>
            <a:r>
              <a:rPr lang="pl-PL" sz="2400" dirty="0" smtClean="0"/>
              <a:t>.</a:t>
            </a:r>
          </a:p>
          <a:p>
            <a:r>
              <a:rPr lang="pl-PL" sz="2400" dirty="0"/>
              <a:t>10 lutego – 13 marca 2017 roku - konsultacje społeczne </a:t>
            </a:r>
            <a:r>
              <a:rPr lang="pl-PL" sz="2400" dirty="0">
                <a:solidFill>
                  <a:schemeClr val="tx2">
                    <a:lumMod val="75000"/>
                  </a:schemeClr>
                </a:solidFill>
              </a:rPr>
              <a:t>projektu „Gminnego Programu Rewitalizacji dla Gminy Brzeszcze do roku 2023</a:t>
            </a: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  <a:t>”.</a:t>
            </a:r>
          </a:p>
          <a:p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  <a:t>Uchwała </a:t>
            </a:r>
            <a:r>
              <a:rPr lang="pl-PL" sz="2400" dirty="0">
                <a:solidFill>
                  <a:schemeClr val="tx2">
                    <a:lumMod val="75000"/>
                  </a:schemeClr>
                </a:solidFill>
              </a:rPr>
              <a:t>nr XXXVII/279/2017 Rady Miejskiej w Brzeszczach z dnia 30 marca 2017 r. w sprawie  przyjęcia „Gminnego Programu Rewitalizacji dla Gminy Brzeszcze do roku 2023</a:t>
            </a: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  <a:t>”.</a:t>
            </a:r>
          </a:p>
          <a:p>
            <a:pPr marL="114300" indent="0">
              <a:buNone/>
            </a:pPr>
            <a:endParaRPr lang="pl-PL" sz="2400" dirty="0">
              <a:solidFill>
                <a:schemeClr val="tx2">
                  <a:lumMod val="75000"/>
                </a:schemeClr>
              </a:solidFill>
            </a:endParaRPr>
          </a:p>
          <a:p>
            <a:endParaRPr lang="pl-PL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pl-PL" sz="24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139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100" b="1" dirty="0" smtClean="0">
                <a:latin typeface="+mn-lt"/>
              </a:rPr>
              <a:t>Gminny Program Rewitalizacji  dla Gminy Brzeszcze do roku 2023</a:t>
            </a:r>
            <a:br>
              <a:rPr lang="pl-PL" sz="2100" b="1" dirty="0" smtClean="0">
                <a:latin typeface="+mn-lt"/>
              </a:rPr>
            </a:br>
            <a:r>
              <a:rPr lang="pl-PL" sz="2100" b="1" dirty="0" smtClean="0">
                <a:latin typeface="+mn-lt"/>
              </a:rPr>
              <a:t>XI posiedzenie Komitetu Rewitalizacji – 15.11.2023 r.</a:t>
            </a:r>
            <a:endParaRPr lang="pl-PL" sz="2100" b="1" dirty="0">
              <a:latin typeface="+mn-lt"/>
            </a:endParaRPr>
          </a:p>
        </p:txBody>
      </p:sp>
      <p:sp>
        <p:nvSpPr>
          <p:cNvPr id="5" name="Podtytuł 4"/>
          <p:cNvSpPr>
            <a:spLocks noGrp="1"/>
          </p:cNvSpPr>
          <p:nvPr>
            <p:ph idx="1"/>
          </p:nvPr>
        </p:nvSpPr>
        <p:spPr>
          <a:xfrm>
            <a:off x="457200" y="1268760"/>
            <a:ext cx="7620000" cy="513204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l-PL" sz="2800" b="1" dirty="0" smtClean="0">
                <a:solidFill>
                  <a:schemeClr val="tx2">
                    <a:lumMod val="75000"/>
                  </a:schemeClr>
                </a:solidFill>
              </a:rPr>
              <a:t>Ewaluacja Gminnego Programu Rewitalizacji:</a:t>
            </a:r>
          </a:p>
          <a:p>
            <a:pPr marL="114300" indent="0">
              <a:buNone/>
            </a:pPr>
            <a:endParaRPr lang="pl-PL" sz="1800" dirty="0" smtClean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457" y="1772816"/>
            <a:ext cx="5532370" cy="496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8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100" b="1" dirty="0" smtClean="0"/>
              <a:t>Gminny Program Rewitalizacji  dla Gminy Brzeszcze do roku 2023</a:t>
            </a:r>
            <a:br>
              <a:rPr lang="pl-PL" sz="2100" b="1" dirty="0" smtClean="0"/>
            </a:br>
            <a:r>
              <a:rPr lang="pl-PL" sz="2100" b="1" dirty="0" smtClean="0"/>
              <a:t>XI posiedzenie Komitetu Rewitalizacji – 15.11.2023 r.</a:t>
            </a:r>
            <a:endParaRPr lang="pl-PL" sz="2100" b="1" dirty="0"/>
          </a:p>
        </p:txBody>
      </p:sp>
      <p:sp>
        <p:nvSpPr>
          <p:cNvPr id="5" name="Podtytu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endParaRPr lang="pl-PL" sz="3000" b="1" dirty="0" smtClean="0">
              <a:solidFill>
                <a:srgbClr val="002060"/>
              </a:solidFill>
            </a:endParaRPr>
          </a:p>
          <a:p>
            <a:pPr marL="114300" indent="0" algn="ctr">
              <a:buNone/>
            </a:pPr>
            <a:r>
              <a:rPr lang="pl-PL" sz="3000" b="1" dirty="0" smtClean="0">
                <a:solidFill>
                  <a:srgbClr val="002060"/>
                </a:solidFill>
              </a:rPr>
              <a:t>www.brzeszcze.pl/rewitalizacja </a:t>
            </a:r>
          </a:p>
          <a:p>
            <a:pPr marL="114300" indent="0" algn="ctr">
              <a:buNone/>
            </a:pPr>
            <a:endParaRPr lang="pl-PL" sz="3000" b="1" dirty="0" smtClean="0">
              <a:solidFill>
                <a:srgbClr val="002060"/>
              </a:solidFill>
            </a:endParaRPr>
          </a:p>
          <a:p>
            <a:pPr marL="114300" indent="0" algn="ctr">
              <a:buNone/>
            </a:pPr>
            <a:endParaRPr lang="pl-PL" sz="2800" b="1" dirty="0" smtClean="0">
              <a:solidFill>
                <a:srgbClr val="0070C0"/>
              </a:solidFill>
            </a:endParaRPr>
          </a:p>
          <a:p>
            <a:pPr marL="114300" indent="0" algn="ctr">
              <a:buNone/>
            </a:pPr>
            <a:endParaRPr lang="pl-PL" sz="2800" b="1" dirty="0">
              <a:solidFill>
                <a:srgbClr val="0070C0"/>
              </a:solidFill>
            </a:endParaRPr>
          </a:p>
          <a:p>
            <a:pPr marL="114300" indent="0" algn="ctr">
              <a:buNone/>
            </a:pPr>
            <a:endParaRPr lang="pl-PL" sz="2800" b="1" dirty="0" smtClean="0">
              <a:solidFill>
                <a:srgbClr val="0070C0"/>
              </a:solidFill>
            </a:endParaRPr>
          </a:p>
          <a:p>
            <a:pPr marL="114300" indent="0" algn="ctr">
              <a:buNone/>
            </a:pPr>
            <a:endParaRPr lang="pl-PL" sz="2800" b="1" dirty="0">
              <a:solidFill>
                <a:srgbClr val="0070C0"/>
              </a:solidFill>
            </a:endParaRPr>
          </a:p>
          <a:p>
            <a:pPr marL="114300" indent="0" algn="ctr">
              <a:buNone/>
            </a:pPr>
            <a:endParaRPr lang="pl-PL" sz="2800" b="1" dirty="0" smtClean="0">
              <a:solidFill>
                <a:srgbClr val="0070C0"/>
              </a:solidFill>
            </a:endParaRPr>
          </a:p>
          <a:p>
            <a:pPr marL="114300" indent="0" algn="ctr">
              <a:buNone/>
            </a:pPr>
            <a:endParaRPr lang="pl-PL" sz="2800" b="1" dirty="0">
              <a:solidFill>
                <a:srgbClr val="0070C0"/>
              </a:solidFill>
            </a:endParaRPr>
          </a:p>
          <a:p>
            <a:pPr marL="114300" indent="0" algn="r">
              <a:buNone/>
            </a:pPr>
            <a:endParaRPr lang="pl-PL" sz="21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114300" indent="0" algn="ctr">
              <a:buNone/>
            </a:pPr>
            <a:endParaRPr lang="pl-PL" sz="2800" b="1" dirty="0">
              <a:solidFill>
                <a:srgbClr val="0070C0"/>
              </a:solidFill>
            </a:endParaRPr>
          </a:p>
          <a:p>
            <a:pPr marL="114300" indent="0" algn="ctr">
              <a:buNone/>
            </a:pPr>
            <a:endParaRPr lang="pl-PL" sz="2800" b="1" dirty="0" smtClean="0">
              <a:solidFill>
                <a:srgbClr val="0070C0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23" y="3284984"/>
            <a:ext cx="650557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87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100" b="1" dirty="0" smtClean="0">
                <a:latin typeface="+mn-lt"/>
              </a:rPr>
              <a:t>Gminny Program Rewitalizacji  dla Gminy Brzeszcze do roku 2023</a:t>
            </a:r>
            <a:br>
              <a:rPr lang="pl-PL" sz="2100" b="1" dirty="0" smtClean="0">
                <a:latin typeface="+mn-lt"/>
              </a:rPr>
            </a:br>
            <a:r>
              <a:rPr lang="pl-PL" sz="2100" b="1" dirty="0" smtClean="0">
                <a:latin typeface="+mn-lt"/>
              </a:rPr>
              <a:t>XI posiedzenie Komitetu Rewitalizacji – 15.11.2023 r.</a:t>
            </a:r>
            <a:endParaRPr lang="pl-PL" sz="2100" b="1" dirty="0">
              <a:latin typeface="+mn-lt"/>
            </a:endParaRPr>
          </a:p>
        </p:txBody>
      </p:sp>
      <p:sp>
        <p:nvSpPr>
          <p:cNvPr id="5" name="Podtytu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  <a:t>Rewitalizacja na obszarze Gminy Brzeszcze – kalendarium:</a:t>
            </a:r>
          </a:p>
          <a:p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7 kwietnia 2017 roku - Złożenie wniosku o wpis GPR do </a:t>
            </a:r>
            <a:r>
              <a:rPr lang="pl-PL" sz="2400" i="1" dirty="0" smtClean="0">
                <a:solidFill>
                  <a:schemeClr val="accent1">
                    <a:lumMod val="50000"/>
                  </a:schemeClr>
                </a:solidFill>
              </a:rPr>
              <a:t>Wykazu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400" i="1" dirty="0">
                <a:solidFill>
                  <a:schemeClr val="accent1">
                    <a:lumMod val="50000"/>
                  </a:schemeClr>
                </a:solidFill>
              </a:rPr>
              <a:t>programów rewitalizacji gmin województwa małopolskieg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o </a:t>
            </a:r>
            <a:endParaRPr lang="pl-PL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1 czerwca 2017 roku 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- uchwała 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nr 855/17 Zarządu Województwa Małopolskiego w sprawie wpisania "Gminnego Programu Rewitalizacji dla Gminy Brzeszcze do roku 2023” do </a:t>
            </a:r>
            <a:r>
              <a:rPr lang="pl-PL" sz="2400" i="1" dirty="0">
                <a:solidFill>
                  <a:schemeClr val="accent1">
                    <a:lumMod val="50000"/>
                  </a:schemeClr>
                </a:solidFill>
              </a:rPr>
              <a:t>Wykazu programów rewitalizacji gmin województwa </a:t>
            </a:r>
            <a:r>
              <a:rPr lang="pl-PL" sz="2400" i="1" dirty="0" smtClean="0">
                <a:solidFill>
                  <a:schemeClr val="accent1">
                    <a:lumMod val="50000"/>
                  </a:schemeClr>
                </a:solidFill>
              </a:rPr>
              <a:t>małopolskieg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o</a:t>
            </a:r>
          </a:p>
          <a:p>
            <a:endParaRPr lang="pl-PL" sz="2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sz="2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sz="2400" dirty="0">
              <a:solidFill>
                <a:schemeClr val="tx2">
                  <a:lumMod val="75000"/>
                </a:schemeClr>
              </a:solidFill>
            </a:endParaRPr>
          </a:p>
          <a:p>
            <a:endParaRPr lang="pl-PL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pl-PL" sz="24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544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100" b="1" dirty="0" smtClean="0">
                <a:latin typeface="+mn-lt"/>
              </a:rPr>
              <a:t>Gminny Program Rewitalizacji  dla Gminy Brzeszcze do roku 2023</a:t>
            </a:r>
            <a:br>
              <a:rPr lang="pl-PL" sz="2100" b="1" dirty="0" smtClean="0">
                <a:latin typeface="+mn-lt"/>
              </a:rPr>
            </a:br>
            <a:r>
              <a:rPr lang="pl-PL" sz="2100" b="1" dirty="0" smtClean="0">
                <a:latin typeface="+mn-lt"/>
              </a:rPr>
              <a:t>XI posiedzenie Komitetu Rewitalizacji – 15.11.2023 r.</a:t>
            </a:r>
            <a:endParaRPr lang="pl-PL" sz="2100" b="1" dirty="0">
              <a:latin typeface="+mn-lt"/>
            </a:endParaRPr>
          </a:p>
        </p:txBody>
      </p:sp>
      <p:sp>
        <p:nvSpPr>
          <p:cNvPr id="5" name="Podtytuł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Rewitalizacja na obszarze Gminy Brzeszcze – kalendarium:</a:t>
            </a:r>
          </a:p>
          <a:p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11 maja – 12 czerwca 2017 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roku - konsultacje społeczne 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projektu uchwały Rady 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Miejskiej w Brzeszczach w sprawie zasad powoływania Komitetu Rewitalizacji i ustanowienia jego regulaminu</a:t>
            </a:r>
          </a:p>
          <a:p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Uchwała nr XL/316/2017 Rady Miejskiej w Brzeszczach z dnia 29  czerwca 2017 r. w sprawie 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zasad powoływania Komitetu Rewitalizacji i ustanowienia jego 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regulaminu</a:t>
            </a:r>
          </a:p>
          <a:p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12 lipca – 4 sierpnia 2017 roku - nabór na członków Komitetu Rewitalizacji</a:t>
            </a:r>
          </a:p>
          <a:p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Zarządzenie  93/2017 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Burmistrza Brzeszcz 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z 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dnia 30 sierpnia 2017 roku 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powołanie członków 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Komitetu Rewitalizacji dla Gminy Brzeszcze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. (3.10.2017 – I posiedzenie)</a:t>
            </a:r>
            <a:endParaRPr lang="pl-PL" sz="2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pl-PL" sz="24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790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100" b="1" dirty="0" smtClean="0">
                <a:latin typeface="+mn-lt"/>
              </a:rPr>
              <a:t>Gminny Program Rewitalizacji  dla Gminy Brzeszcze do roku 2023</a:t>
            </a:r>
            <a:br>
              <a:rPr lang="pl-PL" sz="2100" b="1" dirty="0" smtClean="0">
                <a:latin typeface="+mn-lt"/>
              </a:rPr>
            </a:br>
            <a:r>
              <a:rPr lang="pl-PL" sz="2100" b="1" dirty="0" smtClean="0">
                <a:latin typeface="+mn-lt"/>
              </a:rPr>
              <a:t>XI posiedzenie Komitetu Rewitalizacji – 15.11.2023 r.</a:t>
            </a:r>
            <a:endParaRPr lang="pl-PL" sz="2100" b="1" dirty="0">
              <a:latin typeface="+mn-lt"/>
            </a:endParaRPr>
          </a:p>
        </p:txBody>
      </p:sp>
      <p:sp>
        <p:nvSpPr>
          <p:cNvPr id="5" name="Podtytu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  <a:t>Obszary Rewitalizacji Gminy Brzeszcze:</a:t>
            </a:r>
          </a:p>
          <a:p>
            <a:pPr marL="114300" indent="0">
              <a:buNone/>
            </a:pP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</a:p>
          <a:p>
            <a:pPr marL="114300" indent="0">
              <a:buNone/>
            </a:pPr>
            <a:endParaRPr lang="pl-PL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060848"/>
            <a:ext cx="5052308" cy="452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41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100" b="1" dirty="0" smtClean="0">
                <a:latin typeface="+mn-lt"/>
              </a:rPr>
              <a:t>Gminny Program Rewitalizacji  dla Gminy Brzeszcze do roku 2023</a:t>
            </a:r>
            <a:br>
              <a:rPr lang="pl-PL" sz="2100" b="1" dirty="0" smtClean="0">
                <a:latin typeface="+mn-lt"/>
              </a:rPr>
            </a:br>
            <a:r>
              <a:rPr lang="pl-PL" sz="2100" b="1" dirty="0" smtClean="0">
                <a:latin typeface="+mn-lt"/>
              </a:rPr>
              <a:t>XI posiedzenie Komitetu Rewitalizacji – 15.11.2023 r.</a:t>
            </a:r>
            <a:endParaRPr lang="pl-PL" sz="2100" b="1" dirty="0">
              <a:latin typeface="+mn-lt"/>
            </a:endParaRPr>
          </a:p>
        </p:txBody>
      </p:sp>
      <p:sp>
        <p:nvSpPr>
          <p:cNvPr id="5" name="Podtytu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  <a:t>Obszary Rewitalizacji Gminy Brzeszcze:</a:t>
            </a:r>
          </a:p>
          <a:p>
            <a:pPr marL="114300" indent="0">
              <a:buNone/>
            </a:pP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</a:p>
          <a:p>
            <a:pPr marL="114300" indent="0">
              <a:buNone/>
            </a:pPr>
            <a:endParaRPr lang="pl-PL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32856"/>
            <a:ext cx="6624736" cy="446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1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100" b="1" dirty="0" smtClean="0">
                <a:latin typeface="+mn-lt"/>
              </a:rPr>
              <a:t>Gminny Program Rewitalizacji  dla Gminy Brzeszcze do roku 2023</a:t>
            </a:r>
            <a:br>
              <a:rPr lang="pl-PL" sz="2100" b="1" dirty="0" smtClean="0">
                <a:latin typeface="+mn-lt"/>
              </a:rPr>
            </a:br>
            <a:r>
              <a:rPr lang="pl-PL" sz="2100" b="1" dirty="0" smtClean="0">
                <a:latin typeface="+mn-lt"/>
              </a:rPr>
              <a:t>XI posiedzenie Komitetu Rewitalizacji – 15.11.2023 r.</a:t>
            </a:r>
            <a:endParaRPr lang="pl-PL" sz="2100" b="1" dirty="0">
              <a:latin typeface="+mn-lt"/>
            </a:endParaRPr>
          </a:p>
        </p:txBody>
      </p:sp>
      <p:sp>
        <p:nvSpPr>
          <p:cNvPr id="5" name="Podtytu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  <a:t>Obszary Rewitalizacji Gminy Brzeszcze:</a:t>
            </a:r>
          </a:p>
          <a:p>
            <a:pPr marL="114300" indent="0">
              <a:buNone/>
            </a:pPr>
            <a:endParaRPr lang="pl-PL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14300" indent="0">
              <a:buNone/>
            </a:pP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</a:p>
          <a:p>
            <a:pPr marL="114300" indent="0">
              <a:buNone/>
            </a:pPr>
            <a:endParaRPr lang="pl-PL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60848"/>
            <a:ext cx="7043394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64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100" b="1" dirty="0" smtClean="0">
                <a:latin typeface="+mn-lt"/>
              </a:rPr>
              <a:t>Gminny Program Rewitalizacji  dla Gminy Brzeszcze do roku 2023</a:t>
            </a:r>
            <a:br>
              <a:rPr lang="pl-PL" sz="2100" b="1" dirty="0" smtClean="0">
                <a:latin typeface="+mn-lt"/>
              </a:rPr>
            </a:br>
            <a:r>
              <a:rPr lang="pl-PL" sz="2100" b="1" dirty="0" smtClean="0">
                <a:latin typeface="+mn-lt"/>
              </a:rPr>
              <a:t>XI posiedzenie Komitetu Rewitalizacji – 15.11.2023 r.</a:t>
            </a:r>
            <a:endParaRPr lang="pl-PL" sz="2100" b="1" dirty="0">
              <a:latin typeface="+mn-lt"/>
            </a:endParaRPr>
          </a:p>
        </p:txBody>
      </p:sp>
      <p:sp>
        <p:nvSpPr>
          <p:cNvPr id="5" name="Podtytu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 algn="ctr">
              <a:buNone/>
            </a:pP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  <a:t>Wizja obszaru rewitalizowanego:</a:t>
            </a:r>
          </a:p>
          <a:p>
            <a:pPr marL="114300" indent="0" algn="ctr">
              <a:buNone/>
            </a:pPr>
            <a:r>
              <a:rPr lang="pl-PL" sz="2400" b="1" i="1" dirty="0">
                <a:solidFill>
                  <a:schemeClr val="tx2">
                    <a:lumMod val="75000"/>
                  </a:schemeClr>
                </a:solidFill>
              </a:rPr>
              <a:t>Obszary rewitalizowane trwale ożywione pod </a:t>
            </a:r>
            <a:r>
              <a:rPr lang="pl-PL" sz="2400" b="1" i="1" dirty="0" smtClean="0">
                <a:solidFill>
                  <a:schemeClr val="tx2">
                    <a:lumMod val="75000"/>
                  </a:schemeClr>
                </a:solidFill>
              </a:rPr>
              <a:t>względem społecznym</a:t>
            </a:r>
            <a:r>
              <a:rPr lang="pl-PL" sz="2400" b="1" i="1" dirty="0">
                <a:solidFill>
                  <a:schemeClr val="tx2">
                    <a:lumMod val="75000"/>
                  </a:schemeClr>
                </a:solidFill>
              </a:rPr>
              <a:t>, przestrzennym i gospodarczym, wyposażone w </a:t>
            </a:r>
            <a:r>
              <a:rPr lang="pl-PL" sz="2400" b="1" i="1" dirty="0" smtClean="0">
                <a:solidFill>
                  <a:schemeClr val="tx2">
                    <a:lumMod val="75000"/>
                  </a:schemeClr>
                </a:solidFill>
              </a:rPr>
              <a:t>nowe funkcje </a:t>
            </a:r>
            <a:r>
              <a:rPr lang="pl-PL" sz="2400" b="1" i="1" dirty="0">
                <a:solidFill>
                  <a:schemeClr val="tx2">
                    <a:lumMod val="75000"/>
                  </a:schemeClr>
                </a:solidFill>
              </a:rPr>
              <a:t>oraz infrastrukturę techniczną, zapewniającą dobrą </a:t>
            </a:r>
            <a:r>
              <a:rPr lang="pl-PL" sz="2400" b="1" i="1" dirty="0" smtClean="0">
                <a:solidFill>
                  <a:schemeClr val="tx2">
                    <a:lumMod val="75000"/>
                  </a:schemeClr>
                </a:solidFill>
              </a:rPr>
              <a:t>jakość życia</a:t>
            </a:r>
            <a:r>
              <a:rPr lang="pl-PL" sz="2400" b="1" i="1" dirty="0">
                <a:solidFill>
                  <a:schemeClr val="tx2">
                    <a:lumMod val="75000"/>
                  </a:schemeClr>
                </a:solidFill>
              </a:rPr>
              <a:t>, zamieszkałe przez aktywnych zawodowo i </a:t>
            </a:r>
            <a:r>
              <a:rPr lang="pl-PL" sz="2400" b="1" i="1" dirty="0" smtClean="0">
                <a:solidFill>
                  <a:schemeClr val="tx2">
                    <a:lumMod val="75000"/>
                  </a:schemeClr>
                </a:solidFill>
              </a:rPr>
              <a:t>społecznie mieszkańców</a:t>
            </a:r>
            <a:endParaRPr lang="pl-PL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14300" indent="0" algn="ctr">
              <a:buNone/>
            </a:pPr>
            <a:endParaRPr lang="pl-PL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14300" indent="0" algn="ctr">
              <a:buNone/>
            </a:pP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  <a:t>Cel Strategiczny Gminnego Programu Rewitalizacji dla Gminy Brzeszcze do roku 2023:</a:t>
            </a:r>
          </a:p>
          <a:p>
            <a:pPr marL="114300" indent="0" algn="ctr">
              <a:buNone/>
            </a:pPr>
            <a:r>
              <a:rPr lang="pl-PL" sz="2400" b="1" i="1" dirty="0">
                <a:solidFill>
                  <a:schemeClr val="tx2">
                    <a:lumMod val="75000"/>
                  </a:schemeClr>
                </a:solidFill>
              </a:rPr>
              <a:t>Ożywienie społeczno-gospodarcze </a:t>
            </a:r>
            <a:r>
              <a:rPr lang="pl-PL" sz="2400" b="1" i="1" dirty="0" smtClean="0">
                <a:solidFill>
                  <a:schemeClr val="tx2">
                    <a:lumMod val="75000"/>
                  </a:schemeClr>
                </a:solidFill>
              </a:rPr>
              <a:t>obszarów rewitalizowanych  wraz z </a:t>
            </a:r>
            <a:r>
              <a:rPr lang="pl-PL" sz="2400" b="1" i="1" dirty="0">
                <a:solidFill>
                  <a:schemeClr val="tx2">
                    <a:lumMod val="75000"/>
                  </a:schemeClr>
                </a:solidFill>
              </a:rPr>
              <a:t>efektywnymi działaniami </a:t>
            </a:r>
            <a:r>
              <a:rPr lang="pl-PL" sz="2400" b="1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l-PL" sz="24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2400" b="1" i="1" dirty="0" smtClean="0">
                <a:solidFill>
                  <a:schemeClr val="tx2">
                    <a:lumMod val="75000"/>
                  </a:schemeClr>
                </a:solidFill>
              </a:rPr>
              <a:t>w </a:t>
            </a:r>
            <a:r>
              <a:rPr lang="pl-PL" sz="2400" b="1" i="1" dirty="0">
                <a:solidFill>
                  <a:schemeClr val="tx2">
                    <a:lumMod val="75000"/>
                  </a:schemeClr>
                </a:solidFill>
              </a:rPr>
              <a:t>sferze infrastruktury, </a:t>
            </a:r>
            <a:r>
              <a:rPr lang="pl-PL" sz="2400" b="1" i="1" dirty="0" smtClean="0">
                <a:solidFill>
                  <a:schemeClr val="tx2">
                    <a:lumMod val="75000"/>
                  </a:schemeClr>
                </a:solidFill>
              </a:rPr>
              <a:t>środowiska</a:t>
            </a:r>
            <a:br>
              <a:rPr lang="pl-PL" sz="24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24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2400" b="1" i="1" dirty="0">
                <a:solidFill>
                  <a:schemeClr val="tx2">
                    <a:lumMod val="75000"/>
                  </a:schemeClr>
                </a:solidFill>
              </a:rPr>
              <a:t>i </a:t>
            </a:r>
            <a:r>
              <a:rPr lang="pl-PL" sz="2400" b="1" i="1" dirty="0" smtClean="0">
                <a:solidFill>
                  <a:schemeClr val="tx2">
                    <a:lumMod val="75000"/>
                  </a:schemeClr>
                </a:solidFill>
              </a:rPr>
              <a:t>tworzenia nowych </a:t>
            </a:r>
            <a:r>
              <a:rPr lang="pl-PL" sz="2400" b="1" i="1" dirty="0">
                <a:solidFill>
                  <a:schemeClr val="tx2">
                    <a:lumMod val="75000"/>
                  </a:schemeClr>
                </a:solidFill>
              </a:rPr>
              <a:t>miejsc pracy</a:t>
            </a:r>
            <a:endParaRPr lang="pl-PL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1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yleganie">
  <a:themeElements>
    <a:clrScheme name="Przylegani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Pakiet 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zylegani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612</TotalTime>
  <Words>1657</Words>
  <Application>Microsoft Office PowerPoint</Application>
  <PresentationFormat>Pokaz na ekranie (4:3)</PresentationFormat>
  <Paragraphs>192</Paragraphs>
  <Slides>31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2" baseType="lpstr">
      <vt:lpstr>Przyleganie</vt:lpstr>
      <vt:lpstr>Gminny Program Rewitalizacji  dla Gminy Brzeszcze do roku 2023</vt:lpstr>
      <vt:lpstr>Gminny Program Rewitalizacji  dla Gminy Brzeszcze do roku 2023 XI posiedzenie Komitetu Rewitalizacji – 15.11.2023 r.</vt:lpstr>
      <vt:lpstr>Gminny Program Rewitalizacji  dla Gminy Brzeszcze do roku 2023 XI posiedzenie Komitetu Rewitalizacji – 15.11.2023 r.</vt:lpstr>
      <vt:lpstr>Gminny Program Rewitalizacji  dla Gminy Brzeszcze do roku 2023 XI posiedzenie Komitetu Rewitalizacji – 15.11.2023 r.</vt:lpstr>
      <vt:lpstr>Gminny Program Rewitalizacji  dla Gminy Brzeszcze do roku 2023 XI posiedzenie Komitetu Rewitalizacji – 15.11.2023 r.</vt:lpstr>
      <vt:lpstr>Gminny Program Rewitalizacji  dla Gminy Brzeszcze do roku 2023 XI posiedzenie Komitetu Rewitalizacji – 15.11.2023 r.</vt:lpstr>
      <vt:lpstr>Gminny Program Rewitalizacji  dla Gminy Brzeszcze do roku 2023 XI posiedzenie Komitetu Rewitalizacji – 15.11.2023 r.</vt:lpstr>
      <vt:lpstr>Gminny Program Rewitalizacji  dla Gminy Brzeszcze do roku 2023 XI posiedzenie Komitetu Rewitalizacji – 15.11.2023 r.</vt:lpstr>
      <vt:lpstr>Gminny Program Rewitalizacji  dla Gminy Brzeszcze do roku 2023 XI posiedzenie Komitetu Rewitalizacji – 15.11.2023 r.</vt:lpstr>
      <vt:lpstr>Gminny Program Rewitalizacji  dla Gminy Brzeszcze do roku 2023 XI posiedzenie Komitetu Rewitalizacji – 15.11.2023 r.</vt:lpstr>
      <vt:lpstr>Gminny Program Rewitalizacji  dla Gminy Brzeszcze do roku 2023 XI posiedzenie Komitetu Rewitalizacji – 15.11.2023 r.</vt:lpstr>
      <vt:lpstr>Gminny Program Rewitalizacji  dla Gminy Brzeszcze do roku 2023 XI posiedzenie Komitetu Rewitalizacji – 15.11.2023 r.</vt:lpstr>
      <vt:lpstr>Gminny Program Rewitalizacji  dla Gminy Brzeszcze do roku 2023 XI posiedzenie Komitetu Rewitalizacji – 15.11.2023 r.</vt:lpstr>
      <vt:lpstr>Gminny Program Rewitalizacji  dla Gminy Brzeszcze do roku 2023 XI posiedzenie Komitetu Rewitalizacji – 15.11.2023 r.</vt:lpstr>
      <vt:lpstr>Gminny Program Rewitalizacji  dla Gminy Brzeszcze do roku 2023 XI posiedzenie Komitetu Rewitalizacji – 15.11.2023 r.</vt:lpstr>
      <vt:lpstr>Gminny Program Rewitalizacji  dla Gminy Brzeszcze do roku 2023 XI posiedzenie Komitetu Rewitalizacji – 15.11.2023 r.</vt:lpstr>
      <vt:lpstr>Gminny Program Rewitalizacji  dla Gminy Brzeszcze do roku 2023 XI posiedzenie Komitetu Rewitalizacji – 15.11.2023 r.</vt:lpstr>
      <vt:lpstr>Gminny Program Rewitalizacji  dla Gminy Brzeszcze do roku 2023 XI posiedzenie Komitetu Rewitalizacji – 15.11.2023 r.</vt:lpstr>
      <vt:lpstr>Gminny Program Rewitalizacji  dla Gminy Brzeszcze do roku 2023 XI posiedzenie Komitetu Rewitalizacji – 15.11.2023 r.</vt:lpstr>
      <vt:lpstr>Gminny Program Rewitalizacji  dla Gminy Brzeszcze do roku 2023 XI posiedzenie Komitetu Rewitalizacji – 15.11.2023 r.</vt:lpstr>
      <vt:lpstr>Gminny Program Rewitalizacji  dla Gminy Brzeszcze do roku 2023 XI posiedzenie Komitetu Rewitalizacji – 15.11.2023 r.</vt:lpstr>
      <vt:lpstr>Gminny Program Rewitalizacji  dla Gminy Brzeszcze do roku 2023 XI posiedzenie Komitetu Rewitalizacji – 15.11.2023 r.</vt:lpstr>
      <vt:lpstr>Gminny Program Rewitalizacji  dla Gminy Brzeszcze do roku 2023 XI posiedzenie Komitetu Rewitalizacji – 15.11.2023 r.</vt:lpstr>
      <vt:lpstr>Gminny Program Rewitalizacji  dla Gminy Brzeszcze do roku 2023 XI posiedzenie Komitetu Rewitalizacji – 15.11.2023 r.</vt:lpstr>
      <vt:lpstr>Gminny Program Rewitalizacji  dla Gminy Brzeszcze do roku 2023 XI posiedzenie Komitetu Rewitalizacji – 15.11.2023 r.</vt:lpstr>
      <vt:lpstr>Gminny Program Rewitalizacji  dla Gminy Brzeszcze do roku 2023 XI posiedzenie Komitetu Rewitalizacji – 15.11.2023 r.</vt:lpstr>
      <vt:lpstr>Gminny Program Rewitalizacji  dla Gminy Brzeszcze do roku 2023 XI posiedzenie Komitetu Rewitalizacji – 15.11.2023 r.</vt:lpstr>
      <vt:lpstr>Gminny Program Rewitalizacji  dla Gminy Brzeszcze do roku 2023 XI posiedzenie Komitetu Rewitalizacji – 15.11.2023 r.</vt:lpstr>
      <vt:lpstr>Gminny Program Rewitalizacji  dla Gminy Brzeszcze do roku 2023 XI posiedzenie Komitetu Rewitalizacji – 15.11.2023 r.</vt:lpstr>
      <vt:lpstr>Gminny Program Rewitalizacji  dla Gminy Brzeszcze do roku 2023 XI posiedzenie Komitetu Rewitalizacji – 15.11.2023 r.</vt:lpstr>
      <vt:lpstr>Gminny Program Rewitalizacji  dla Gminy Brzeszcze do roku 2023 XI posiedzenie Komitetu Rewitalizacji – 15.11.2023 r.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Gminny Program Rewitalizacji dla Gminy Brzeszcze do roku 2023</dc:title>
  <dc:creator>Magdalena Jasek Wos</dc:creator>
  <cp:lastModifiedBy>Magdalena Jasek</cp:lastModifiedBy>
  <cp:revision>154</cp:revision>
  <dcterms:created xsi:type="dcterms:W3CDTF">2017-10-03T08:02:25Z</dcterms:created>
  <dcterms:modified xsi:type="dcterms:W3CDTF">2023-11-16T12:26:56Z</dcterms:modified>
</cp:coreProperties>
</file>